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62" r:id="rId2"/>
    <p:sldId id="299" r:id="rId3"/>
    <p:sldId id="300" r:id="rId4"/>
    <p:sldId id="276" r:id="rId5"/>
    <p:sldId id="256" r:id="rId6"/>
    <p:sldId id="257" r:id="rId7"/>
    <p:sldId id="259" r:id="rId8"/>
    <p:sldId id="258" r:id="rId9"/>
    <p:sldId id="260" r:id="rId10"/>
    <p:sldId id="261" r:id="rId11"/>
    <p:sldId id="264" r:id="rId12"/>
    <p:sldId id="263" r:id="rId13"/>
    <p:sldId id="265" r:id="rId14"/>
    <p:sldId id="324" r:id="rId15"/>
    <p:sldId id="266" r:id="rId16"/>
    <p:sldId id="267" r:id="rId17"/>
    <p:sldId id="268" r:id="rId18"/>
    <p:sldId id="269" r:id="rId19"/>
    <p:sldId id="270" r:id="rId20"/>
    <p:sldId id="271" r:id="rId21"/>
    <p:sldId id="272" r:id="rId22"/>
    <p:sldId id="273" r:id="rId23"/>
    <p:sldId id="274" r:id="rId24"/>
    <p:sldId id="275" r:id="rId25"/>
    <p:sldId id="277" r:id="rId26"/>
    <p:sldId id="278" r:id="rId27"/>
    <p:sldId id="279" r:id="rId28"/>
    <p:sldId id="325" r:id="rId29"/>
    <p:sldId id="326" r:id="rId30"/>
    <p:sldId id="327" r:id="rId31"/>
    <p:sldId id="32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7D1A0-C75D-4369-B5C5-2540DE758ED2}"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F7D1A0-C75D-4369-B5C5-2540DE758ED2}"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F7D1A0-C75D-4369-B5C5-2540DE758ED2}" type="datetimeFigureOut">
              <a:rPr lang="en-US" smtClean="0"/>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F7D1A0-C75D-4369-B5C5-2540DE758ED2}" type="datetimeFigureOut">
              <a:rPr lang="en-US" smtClean="0"/>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7D1A0-C75D-4369-B5C5-2540DE758ED2}" type="datetimeFigureOut">
              <a:rPr lang="en-US" smtClean="0"/>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F7D1A0-C75D-4369-B5C5-2540DE758ED2}"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7D1A0-C75D-4369-B5C5-2540DE758ED2}"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758E6-E577-4F00-9297-BB56FD98ECA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2F7D1A0-C75D-4369-B5C5-2540DE758ED2}" type="datetimeFigureOut">
              <a:rPr lang="en-US" smtClean="0"/>
              <a:t>6/11/2021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C4758E6-E577-4F00-9297-BB56FD98ECA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978" y="2975776"/>
            <a:ext cx="10535477" cy="707886"/>
          </a:xfrm>
          <a:prstGeom prst="rect">
            <a:avLst/>
          </a:prstGeom>
          <a:noFill/>
        </p:spPr>
        <p:txBody>
          <a:bodyPr wrap="square" rtlCol="0">
            <a:spAutoFit/>
          </a:bodyPr>
          <a:lstStyle/>
          <a:p>
            <a:r>
              <a:rPr lang="en-US" sz="4000" u="sng" dirty="0">
                <a:solidFill>
                  <a:schemeClr val="accent1">
                    <a:lumMod val="50000"/>
                  </a:schemeClr>
                </a:solidFill>
              </a:rPr>
              <a:t>DATABASE PROJECT ON WHATS APP FEATURES</a:t>
            </a:r>
          </a:p>
        </p:txBody>
      </p:sp>
      <p:sp>
        <p:nvSpPr>
          <p:cNvPr id="3" name="TextBox 2"/>
          <p:cNvSpPr txBox="1"/>
          <p:nvPr/>
        </p:nvSpPr>
        <p:spPr>
          <a:xfrm>
            <a:off x="6838121" y="4500439"/>
            <a:ext cx="2480807" cy="1754326"/>
          </a:xfrm>
          <a:prstGeom prst="rect">
            <a:avLst/>
          </a:prstGeom>
          <a:noFill/>
        </p:spPr>
        <p:txBody>
          <a:bodyPr wrap="square" rtlCol="0">
            <a:spAutoFit/>
          </a:bodyPr>
          <a:lstStyle/>
          <a:p>
            <a:pPr algn="just"/>
            <a:r>
              <a:rPr lang="en-US" dirty="0">
                <a:solidFill>
                  <a:schemeClr val="accent5"/>
                </a:solidFill>
              </a:rPr>
              <a:t>BY,</a:t>
            </a:r>
          </a:p>
          <a:p>
            <a:pPr marL="285750" indent="-285750" algn="just">
              <a:buFont typeface="Arial" panose="020B0604020202020204" pitchFamily="34" charset="0"/>
              <a:buChar char="•"/>
            </a:pPr>
            <a:r>
              <a:rPr lang="en-US" dirty="0">
                <a:solidFill>
                  <a:schemeClr val="accent5"/>
                </a:solidFill>
              </a:rPr>
              <a:t>     PRANATHI K.S</a:t>
            </a:r>
          </a:p>
          <a:p>
            <a:pPr marL="285750" indent="-285750" algn="just">
              <a:buFont typeface="Arial" panose="020B0604020202020204" pitchFamily="34" charset="0"/>
              <a:buChar char="•"/>
            </a:pPr>
            <a:r>
              <a:rPr lang="en-US" dirty="0">
                <a:solidFill>
                  <a:schemeClr val="accent5"/>
                </a:solidFill>
              </a:rPr>
              <a:t>     RANJAN </a:t>
            </a:r>
          </a:p>
          <a:p>
            <a:pPr marL="285750" indent="-285750" algn="just">
              <a:buFont typeface="Arial" panose="020B0604020202020204" pitchFamily="34" charset="0"/>
              <a:buChar char="•"/>
            </a:pPr>
            <a:r>
              <a:rPr lang="en-US" dirty="0">
                <a:solidFill>
                  <a:schemeClr val="accent5"/>
                </a:solidFill>
              </a:rPr>
              <a:t>     ASISH KUMAR</a:t>
            </a:r>
          </a:p>
          <a:p>
            <a:pPr marL="285750" indent="-285750" algn="just">
              <a:buFont typeface="Arial" panose="020B0604020202020204" pitchFamily="34" charset="0"/>
              <a:buChar char="•"/>
            </a:pPr>
            <a:r>
              <a:rPr lang="en-US" dirty="0">
                <a:solidFill>
                  <a:schemeClr val="accent5"/>
                </a:solidFill>
              </a:rPr>
              <a:t>     SAI PAVAN</a:t>
            </a:r>
          </a:p>
          <a:p>
            <a:pPr marL="285750" indent="-285750" algn="just">
              <a:buFont typeface="Arial" panose="020B0604020202020204" pitchFamily="34" charset="0"/>
              <a:buChar char="•"/>
            </a:pPr>
            <a:r>
              <a:rPr lang="en-US" dirty="0">
                <a:solidFill>
                  <a:schemeClr val="accent5"/>
                </a:solidFill>
              </a:rPr>
              <a:t>     DATTA SAI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9142" y="398372"/>
            <a:ext cx="11073516" cy="923330"/>
          </a:xfrm>
          <a:prstGeom prst="rect">
            <a:avLst/>
          </a:prstGeom>
          <a:noFill/>
        </p:spPr>
        <p:txBody>
          <a:bodyPr wrap="square">
            <a:spAutoFit/>
          </a:bodyPr>
          <a:lstStyle/>
          <a:p>
            <a:r>
              <a:rPr lang="en-US" b="1" dirty="0"/>
              <a:t>6.WRITE A QUERY TO DISPLAY BROADCAST_ID,CHAT_ID, BLOCK_ID,STATUS_ID</a:t>
            </a:r>
          </a:p>
          <a:p>
            <a:r>
              <a:rPr lang="en-US" b="1" dirty="0"/>
              <a:t>MESSAGES,PROFILE_DP,NAME, BROADCAST_MESSAGE USING BROADCAST,CHAT AND STATUS TABLE WHERE THE BROADCAST_ID RANGE FROM 663 TO 666 AND NAME CONTAINS 'A'?</a:t>
            </a:r>
          </a:p>
        </p:txBody>
      </p:sp>
      <p:pic>
        <p:nvPicPr>
          <p:cNvPr id="4" name="Picture 3"/>
          <p:cNvPicPr>
            <a:picLocks noChangeAspect="1"/>
          </p:cNvPicPr>
          <p:nvPr/>
        </p:nvPicPr>
        <p:blipFill>
          <a:blip r:embed="rId2"/>
          <a:stretch>
            <a:fillRect/>
          </a:stretch>
        </p:blipFill>
        <p:spPr>
          <a:xfrm>
            <a:off x="346211" y="1321702"/>
            <a:ext cx="3667328" cy="1421498"/>
          </a:xfrm>
          <a:prstGeom prst="rect">
            <a:avLst/>
          </a:prstGeom>
        </p:spPr>
      </p:pic>
      <p:pic>
        <p:nvPicPr>
          <p:cNvPr id="5" name="Picture 4"/>
          <p:cNvPicPr>
            <a:picLocks noChangeAspect="1"/>
          </p:cNvPicPr>
          <p:nvPr/>
        </p:nvPicPr>
        <p:blipFill>
          <a:blip r:embed="rId3"/>
          <a:stretch>
            <a:fillRect/>
          </a:stretch>
        </p:blipFill>
        <p:spPr>
          <a:xfrm>
            <a:off x="4120101" y="1274439"/>
            <a:ext cx="3951797" cy="1468761"/>
          </a:xfrm>
          <a:prstGeom prst="rect">
            <a:avLst/>
          </a:prstGeom>
        </p:spPr>
      </p:pic>
      <p:pic>
        <p:nvPicPr>
          <p:cNvPr id="6" name="Picture 5"/>
          <p:cNvPicPr>
            <a:picLocks noChangeAspect="1"/>
          </p:cNvPicPr>
          <p:nvPr/>
        </p:nvPicPr>
        <p:blipFill>
          <a:blip r:embed="rId4"/>
          <a:stretch>
            <a:fillRect/>
          </a:stretch>
        </p:blipFill>
        <p:spPr>
          <a:xfrm>
            <a:off x="8178460" y="1277117"/>
            <a:ext cx="3764399" cy="1466084"/>
          </a:xfrm>
          <a:prstGeom prst="rect">
            <a:avLst/>
          </a:prstGeom>
        </p:spPr>
      </p:pic>
      <p:sp>
        <p:nvSpPr>
          <p:cNvPr id="10" name="TextBox 9"/>
          <p:cNvSpPr txBox="1"/>
          <p:nvPr/>
        </p:nvSpPr>
        <p:spPr>
          <a:xfrm>
            <a:off x="1001865" y="2886397"/>
            <a:ext cx="9477954"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BROADCAST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BROADCAST_ID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STATUS_ID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p>
          <a:p>
            <a:r>
              <a:rPr lang="en-US" sz="1800" dirty="0">
                <a:solidFill>
                  <a:srgbClr val="000000"/>
                </a:solidFill>
                <a:latin typeface="Consolas" panose="020B0609020204030204" pitchFamily="49" charset="0"/>
              </a:rPr>
              <a:t>BROADCAST_MESSAGE</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BROADCAST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BROADCAST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STATUS1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BROADCAST_ID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'BROAD663'</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'BROAD666'</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11" name="TextBox 10"/>
          <p:cNvSpPr txBox="1"/>
          <p:nvPr/>
        </p:nvSpPr>
        <p:spPr>
          <a:xfrm>
            <a:off x="756591" y="5536298"/>
            <a:ext cx="1319917" cy="369332"/>
          </a:xfrm>
          <a:prstGeom prst="rect">
            <a:avLst/>
          </a:prstGeom>
          <a:noFill/>
        </p:spPr>
        <p:txBody>
          <a:bodyPr wrap="square" rtlCol="0">
            <a:spAutoFit/>
          </a:bodyPr>
          <a:lstStyle/>
          <a:p>
            <a:r>
              <a:rPr lang="en-US" b="1" dirty="0"/>
              <a:t>OUTPUT</a:t>
            </a:r>
            <a:r>
              <a:rPr lang="en-US" dirty="0"/>
              <a:t>:</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6508" y="5060918"/>
            <a:ext cx="6268325" cy="12479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3041" y="2578413"/>
            <a:ext cx="7855888" cy="830997"/>
          </a:xfrm>
          <a:prstGeom prst="rect">
            <a:avLst/>
          </a:prstGeom>
          <a:noFill/>
        </p:spPr>
        <p:txBody>
          <a:bodyPr wrap="square">
            <a:spAutoFit/>
          </a:bodyPr>
          <a:lstStyle/>
          <a:p>
            <a:r>
              <a:rPr lang="en-US" sz="4800" b="1" u="sng" dirty="0">
                <a:solidFill>
                  <a:schemeClr val="accent1">
                    <a:lumMod val="50000"/>
                  </a:schemeClr>
                </a:solidFill>
              </a:rPr>
              <a:t>RANJAN PART OF CODES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7856" y="562009"/>
            <a:ext cx="9788056" cy="922020"/>
          </a:xfrm>
          <a:prstGeom prst="rect">
            <a:avLst/>
          </a:prstGeom>
          <a:noFill/>
        </p:spPr>
        <p:txBody>
          <a:bodyPr wrap="square">
            <a:spAutoFit/>
          </a:bodyPr>
          <a:lstStyle/>
          <a:p>
            <a:pPr marR="0" lvl="0">
              <a:spcBef>
                <a:spcPts val="0"/>
              </a:spcBef>
              <a:spcAft>
                <a:spcPts val="0"/>
              </a:spcAft>
            </a:pPr>
            <a:r>
              <a:rPr lang="en-IN" b="1" dirty="0">
                <a:latin typeface="Calibri" panose="020F0502020204030204" charset="0"/>
                <a:ea typeface="SimSun" panose="02010600030101010101" pitchFamily="2" charset="-122"/>
                <a:cs typeface="Times New Roman" panose="02020603050405020304" pitchFamily="18" charset="0"/>
              </a:rPr>
              <a:t>     1. </a:t>
            </a:r>
            <a:r>
              <a:rPr lang="en-IN" sz="1800" b="1" dirty="0">
                <a:effectLst/>
                <a:latin typeface="Calibri" panose="020F0502020204030204" charset="0"/>
                <a:ea typeface="SimSun" panose="02010600030101010101" pitchFamily="2" charset="-122"/>
                <a:cs typeface="Times New Roman" panose="02020603050405020304" pitchFamily="18" charset="0"/>
              </a:rPr>
              <a:t>WRITE A QUERY A DISPLAY NAME , PHONE_NO , MESSAGE , DATE  AND TIME OF THE USER 	FROM STATUS1 TABLE , CHATS TABLE  AND BLOCK TABLE IN WHICH NAME SHOULD NOT CONSIST 	N LETTER EITHER IN FIRST OR IN LAST LETTER AND ORDERED BY STAUTS_ID?</a:t>
            </a:r>
          </a:p>
        </p:txBody>
      </p:sp>
      <p:sp>
        <p:nvSpPr>
          <p:cNvPr id="5" name="TextBox 4"/>
          <p:cNvSpPr txBox="1"/>
          <p:nvPr/>
        </p:nvSpPr>
        <p:spPr>
          <a:xfrm>
            <a:off x="986697" y="3234928"/>
            <a:ext cx="7786315" cy="2308324"/>
          </a:xfrm>
          <a:prstGeom prst="rect">
            <a:avLst/>
          </a:prstGeom>
          <a:noFill/>
        </p:spPr>
        <p:txBody>
          <a:bodyPr wrap="square">
            <a:spAutoFit/>
          </a:bodyPr>
          <a:lstStyle/>
          <a:p>
            <a:pPr marL="0" marR="0">
              <a:spcBef>
                <a:spcPts val="0"/>
              </a:spcBef>
              <a:spcAft>
                <a:spcPts val="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LIKE</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'%N%'</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50152" y="1747403"/>
            <a:ext cx="3420152" cy="1658256"/>
          </a:xfrm>
          <a:prstGeom prst="rect">
            <a:avLst/>
          </a:prstGeom>
        </p:spPr>
      </p:pic>
      <p:pic>
        <p:nvPicPr>
          <p:cNvPr id="7" name="Picture 6"/>
          <p:cNvPicPr>
            <a:picLocks noChangeAspect="1"/>
          </p:cNvPicPr>
          <p:nvPr/>
        </p:nvPicPr>
        <p:blipFill>
          <a:blip r:embed="rId3"/>
          <a:stretch>
            <a:fillRect/>
          </a:stretch>
        </p:blipFill>
        <p:spPr>
          <a:xfrm>
            <a:off x="4313683" y="1747503"/>
            <a:ext cx="2877561" cy="1664352"/>
          </a:xfrm>
          <a:prstGeom prst="rect">
            <a:avLst/>
          </a:prstGeom>
        </p:spPr>
      </p:pic>
      <p:pic>
        <p:nvPicPr>
          <p:cNvPr id="8" name="Picture 7"/>
          <p:cNvPicPr>
            <a:picLocks noChangeAspect="1"/>
          </p:cNvPicPr>
          <p:nvPr/>
        </p:nvPicPr>
        <p:blipFill>
          <a:blip r:embed="rId4"/>
          <a:stretch>
            <a:fillRect/>
          </a:stretch>
        </p:blipFill>
        <p:spPr>
          <a:xfrm>
            <a:off x="2677684" y="5639431"/>
            <a:ext cx="4212701" cy="731583"/>
          </a:xfrm>
          <a:prstGeom prst="rect">
            <a:avLst/>
          </a:prstGeom>
        </p:spPr>
      </p:pic>
      <p:sp>
        <p:nvSpPr>
          <p:cNvPr id="9" name="TextBox 8"/>
          <p:cNvSpPr txBox="1"/>
          <p:nvPr/>
        </p:nvSpPr>
        <p:spPr>
          <a:xfrm>
            <a:off x="1127180" y="5820556"/>
            <a:ext cx="1550504" cy="369332"/>
          </a:xfrm>
          <a:prstGeom prst="rect">
            <a:avLst/>
          </a:prstGeom>
          <a:noFill/>
        </p:spPr>
        <p:txBody>
          <a:bodyPr wrap="square" rtlCol="0">
            <a:spAutoFit/>
          </a:bodyPr>
          <a:lstStyle/>
          <a:p>
            <a:r>
              <a:rPr lang="en-US" b="1" dirty="0"/>
              <a:t>OUTPUT:</a:t>
            </a:r>
          </a:p>
        </p:txBody>
      </p:sp>
      <p:pic>
        <p:nvPicPr>
          <p:cNvPr id="10" name="Picture 9"/>
          <p:cNvPicPr>
            <a:picLocks noChangeAspect="1"/>
          </p:cNvPicPr>
          <p:nvPr/>
        </p:nvPicPr>
        <p:blipFill>
          <a:blip r:embed="rId5"/>
          <a:stretch>
            <a:fillRect/>
          </a:stretch>
        </p:blipFill>
        <p:spPr>
          <a:xfrm>
            <a:off x="7641117" y="1747503"/>
            <a:ext cx="2591025" cy="16643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6591" y="310101"/>
            <a:ext cx="8597348" cy="922020"/>
          </a:xfrm>
          <a:prstGeom prst="rect">
            <a:avLst/>
          </a:prstGeom>
          <a:noFill/>
        </p:spPr>
        <p:txBody>
          <a:bodyPr wrap="square">
            <a:spAutoFit/>
          </a:bodyPr>
          <a:lstStyle/>
          <a:p>
            <a:pPr marR="0" lvl="0">
              <a:spcBef>
                <a:spcPts val="0"/>
              </a:spcBef>
              <a:spcAft>
                <a:spcPts val="0"/>
              </a:spcAft>
            </a:pPr>
            <a:r>
              <a:rPr lang="en-IN" b="1" dirty="0">
                <a:latin typeface="Calibri" panose="020F0502020204030204" charset="0"/>
                <a:ea typeface="SimSun" panose="02010600030101010101" pitchFamily="2" charset="-122"/>
                <a:cs typeface="Times New Roman" panose="02020603050405020304" pitchFamily="18" charset="0"/>
              </a:rPr>
              <a:t>     2. </a:t>
            </a:r>
            <a:r>
              <a:rPr lang="en-IN" sz="1800" b="1" dirty="0">
                <a:effectLst/>
                <a:latin typeface="Calibri" panose="020F0502020204030204" charset="0"/>
                <a:ea typeface="SimSun" panose="02010600030101010101" pitchFamily="2" charset="-122"/>
                <a:cs typeface="Times New Roman" panose="02020603050405020304" pitchFamily="18" charset="0"/>
              </a:rPr>
              <a:t>WRITE A QUERY A DISPLAY NAME , PHONE_NO , PROFILE_DP  ,  ABOUT ,  </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ONLINE  OF  THE USER USING CHATS TABLE AND PROFILE TABLE  ONLY THOSE </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WHO ARE ONLINE </a:t>
            </a:r>
            <a:endParaRPr lang="en-US" sz="1800" b="1"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713630" y="3329726"/>
            <a:ext cx="8708666" cy="1476375"/>
          </a:xfrm>
          <a:prstGeom prst="rect">
            <a:avLst/>
          </a:prstGeom>
          <a:noFill/>
        </p:spPr>
        <p:txBody>
          <a:bodyPr wrap="square">
            <a:spAutoFit/>
          </a:bodyPr>
          <a:lstStyle/>
          <a:p>
            <a:pPr marL="0" marR="0">
              <a:spcBef>
                <a:spcPts val="0"/>
              </a:spcBef>
              <a:spcAft>
                <a:spcPts val="0"/>
              </a:spcAft>
            </a:pPr>
            <a:r>
              <a:rPr lang="en-US" dirty="0">
                <a:solidFill>
                  <a:srgbClr val="000000"/>
                </a:solidFill>
                <a:latin typeface="Consolas" panose="020B0609020204030204" pitchFamily="49" charset="0"/>
                <a:ea typeface="Consolas" panose="020B0609020204030204" pitchFamily="49" charset="0"/>
                <a:cs typeface="Times New Roman" panose="02020603050405020304" pitchFamily="18" charset="0"/>
              </a:rPr>
              <a:t>SELECT </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ABOUT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spcBef>
                <a:spcPts val="0"/>
              </a:spcBef>
              <a:spcAft>
                <a:spcPts val="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LEFT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'YES'</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IN" alt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a:t>
            </a:r>
          </a:p>
        </p:txBody>
      </p:sp>
      <p:pic>
        <p:nvPicPr>
          <p:cNvPr id="6" name="Picture 5"/>
          <p:cNvPicPr>
            <a:picLocks noChangeAspect="1"/>
          </p:cNvPicPr>
          <p:nvPr/>
        </p:nvPicPr>
        <p:blipFill>
          <a:blip r:embed="rId2"/>
          <a:stretch>
            <a:fillRect/>
          </a:stretch>
        </p:blipFill>
        <p:spPr>
          <a:xfrm>
            <a:off x="1269826" y="1449402"/>
            <a:ext cx="3798137" cy="1664352"/>
          </a:xfrm>
          <a:prstGeom prst="rect">
            <a:avLst/>
          </a:prstGeom>
        </p:spPr>
      </p:pic>
      <p:pic>
        <p:nvPicPr>
          <p:cNvPr id="7" name="Picture 6"/>
          <p:cNvPicPr>
            <a:picLocks noChangeAspect="1"/>
          </p:cNvPicPr>
          <p:nvPr/>
        </p:nvPicPr>
        <p:blipFill>
          <a:blip r:embed="rId3"/>
          <a:stretch>
            <a:fillRect/>
          </a:stretch>
        </p:blipFill>
        <p:spPr>
          <a:xfrm>
            <a:off x="5532610" y="1449402"/>
            <a:ext cx="3487214" cy="1664352"/>
          </a:xfrm>
          <a:prstGeom prst="rect">
            <a:avLst/>
          </a:prstGeom>
        </p:spPr>
      </p:pic>
      <p:sp>
        <p:nvSpPr>
          <p:cNvPr id="8" name="TextBox 7"/>
          <p:cNvSpPr txBox="1"/>
          <p:nvPr/>
        </p:nvSpPr>
        <p:spPr>
          <a:xfrm>
            <a:off x="628153" y="5557962"/>
            <a:ext cx="1351722" cy="369332"/>
          </a:xfrm>
          <a:prstGeom prst="rect">
            <a:avLst/>
          </a:prstGeom>
          <a:noFill/>
        </p:spPr>
        <p:txBody>
          <a:bodyPr wrap="square" rtlCol="0">
            <a:spAutoFit/>
          </a:bodyPr>
          <a:lstStyle/>
          <a:p>
            <a:r>
              <a:rPr lang="en-US" b="1" dirty="0"/>
              <a:t>OUTPUT:</a:t>
            </a:r>
          </a:p>
        </p:txBody>
      </p:sp>
      <p:pic>
        <p:nvPicPr>
          <p:cNvPr id="9" name="Picture 8"/>
          <p:cNvPicPr>
            <a:picLocks noChangeAspect="1"/>
          </p:cNvPicPr>
          <p:nvPr/>
        </p:nvPicPr>
        <p:blipFill>
          <a:blip r:embed="rId4"/>
          <a:stretch>
            <a:fillRect/>
          </a:stretch>
        </p:blipFill>
        <p:spPr>
          <a:xfrm>
            <a:off x="1887978" y="5370628"/>
            <a:ext cx="5273497" cy="7376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585801" y="310101"/>
            <a:ext cx="8597348" cy="922020"/>
          </a:xfrm>
          <a:prstGeom prst="rect">
            <a:avLst/>
          </a:prstGeom>
          <a:noFill/>
        </p:spPr>
        <p:txBody>
          <a:bodyPr wrap="square">
            <a:spAutoFit/>
          </a:bodyPr>
          <a:lstStyle/>
          <a:p>
            <a:pPr marR="0">
              <a:spcBef>
                <a:spcPts val="0"/>
              </a:spcBef>
              <a:spcAft>
                <a:spcPts val="0"/>
              </a:spcAft>
            </a:pPr>
            <a:r>
              <a:rPr lang="en-IN" b="1" dirty="0">
                <a:latin typeface="Calibri" panose="020F0502020204030204" charset="0"/>
                <a:ea typeface="SimSun" panose="02010600030101010101" pitchFamily="2" charset="-122"/>
                <a:cs typeface="Times New Roman" panose="02020603050405020304" pitchFamily="18" charset="0"/>
              </a:rPr>
              <a:t>     3.	WRITE A QUERY TO DISPLAY THE NAME , PHONE_NO , MESSAGE ,ONLINE ,DATE 	AND TIME OF THE USER BY USING CONTACT1 , BLOCKLIST AND CHATS TABLE I	N 	WHICH THE USER IS NOT BLOCKED AND USER IS IN ONLINE</a:t>
            </a:r>
            <a:endParaRPr lang="en-US" b="1" dirty="0">
              <a:latin typeface="Calibri" panose="020F0502020204030204" charset="0"/>
              <a:ea typeface="SimSun" panose="02010600030101010101" pitchFamily="2" charset="-122"/>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713740" y="1360170"/>
            <a:ext cx="2590800" cy="1514475"/>
          </a:xfrm>
          <a:prstGeom prst="rect">
            <a:avLst/>
          </a:prstGeom>
        </p:spPr>
      </p:pic>
      <p:pic>
        <p:nvPicPr>
          <p:cNvPr id="7" name="Picture 6"/>
          <p:cNvPicPr>
            <a:picLocks noChangeAspect="1"/>
          </p:cNvPicPr>
          <p:nvPr/>
        </p:nvPicPr>
        <p:blipFill>
          <a:blip r:embed="rId3"/>
          <a:stretch>
            <a:fillRect/>
          </a:stretch>
        </p:blipFill>
        <p:spPr>
          <a:xfrm>
            <a:off x="3445869" y="1407161"/>
            <a:ext cx="3785135" cy="1420491"/>
          </a:xfrm>
          <a:prstGeom prst="rect">
            <a:avLst/>
          </a:prstGeom>
        </p:spPr>
      </p:pic>
      <p:pic>
        <p:nvPicPr>
          <p:cNvPr id="8" name="Picture 7"/>
          <p:cNvPicPr>
            <a:picLocks noChangeAspect="1"/>
          </p:cNvPicPr>
          <p:nvPr/>
        </p:nvPicPr>
        <p:blipFill>
          <a:blip r:embed="rId4"/>
          <a:stretch>
            <a:fillRect/>
          </a:stretch>
        </p:blipFill>
        <p:spPr>
          <a:xfrm>
            <a:off x="7372333" y="1387054"/>
            <a:ext cx="3797935" cy="1420423"/>
          </a:xfrm>
          <a:prstGeom prst="rect">
            <a:avLst/>
          </a:prstGeom>
        </p:spPr>
      </p:pic>
      <p:sp>
        <p:nvSpPr>
          <p:cNvPr id="11" name="TextBox 4"/>
          <p:cNvSpPr txBox="1"/>
          <p:nvPr/>
        </p:nvSpPr>
        <p:spPr>
          <a:xfrm>
            <a:off x="585801" y="3088545"/>
            <a:ext cx="9965580"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p>
          <a:p>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CONTACT1 </a:t>
            </a:r>
            <a:r>
              <a:rPr lang="en-US" sz="1800" dirty="0">
                <a:solidFill>
                  <a:srgbClr val="808080"/>
                </a:solidFill>
                <a:latin typeface="Consolas" panose="020B0609020204030204" pitchFamily="49" charset="0"/>
              </a:rPr>
              <a:t>LEFT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BLOCKLIST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BLOCKLIST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'RANJAN'</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'PRANATHI'</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'RAGHU'</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'RAMAN'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'YES'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endParaRPr lang="en-US" dirty="0">
              <a:latin typeface="Consolas" panose="020B0609020204030204" pitchFamily="49" charset="0"/>
              <a:ea typeface="Consolas" panose="020B0609020204030204" pitchFamily="49" charset="0"/>
              <a:cs typeface="Times New Roman" panose="02020603050405020304" pitchFamily="18" charset="0"/>
            </a:endParaRPr>
          </a:p>
        </p:txBody>
      </p:sp>
      <p:pic>
        <p:nvPicPr>
          <p:cNvPr id="12" name="Picture 3" descr="Screenshot (47)"/>
          <p:cNvPicPr>
            <a:picLocks noChangeAspect="1"/>
          </p:cNvPicPr>
          <p:nvPr/>
        </p:nvPicPr>
        <p:blipFill>
          <a:blip r:embed="rId5"/>
          <a:stretch>
            <a:fillRect/>
          </a:stretch>
        </p:blipFill>
        <p:spPr>
          <a:xfrm>
            <a:off x="2187520" y="5213700"/>
            <a:ext cx="5845976" cy="937591"/>
          </a:xfrm>
          <a:prstGeom prst="rect">
            <a:avLst/>
          </a:prstGeom>
        </p:spPr>
      </p:pic>
      <p:sp>
        <p:nvSpPr>
          <p:cNvPr id="13" name="TextBox 7"/>
          <p:cNvSpPr txBox="1"/>
          <p:nvPr/>
        </p:nvSpPr>
        <p:spPr>
          <a:xfrm>
            <a:off x="939165" y="5497829"/>
            <a:ext cx="1351722" cy="369332"/>
          </a:xfrm>
          <a:prstGeom prst="rect">
            <a:avLst/>
          </a:prstGeom>
          <a:noFill/>
        </p:spPr>
        <p:txBody>
          <a:bodyPr wrap="square" rtlCol="0">
            <a:spAutoFit/>
          </a:bodyPr>
          <a:lstStyle/>
          <a:p>
            <a:r>
              <a:rPr lang="en-US" b="1" dirty="0"/>
              <a:t>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7627" y="201534"/>
            <a:ext cx="8120270" cy="1476375"/>
          </a:xfrm>
          <a:prstGeom prst="rect">
            <a:avLst/>
          </a:prstGeom>
          <a:noFill/>
        </p:spPr>
        <p:txBody>
          <a:bodyPr wrap="square">
            <a:spAutoFit/>
          </a:bodyPr>
          <a:lstStyle/>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4.	 WRITE A QUERY A DISPLAY NAME , PHONE_NO , MESSAGE , DATE  AND TIME</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AND ONLINE OF THE USER USING CONTACT TABLE AND CHATS TABLE  WHERE </a:t>
            </a:r>
            <a:endParaRPr lang="en-US" b="1" dirty="0">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THE USER SHOULD BE OFFLINE AND CHAT TIME SHOULD BE NOT IN 4 </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a:t>
            </a:r>
            <a:endParaRPr lang="en-US" sz="1800" b="1"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1288112" y="2987820"/>
            <a:ext cx="7436457" cy="1477328"/>
          </a:xfrm>
          <a:prstGeom prst="rect">
            <a:avLst/>
          </a:prstGeom>
          <a:noFill/>
        </p:spPr>
        <p:txBody>
          <a:bodyPr wrap="square">
            <a:spAutoFit/>
          </a:bodyPr>
          <a:lstStyle/>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'NO'</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AND</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NOT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4</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610994" y="1308032"/>
            <a:ext cx="3664014" cy="1420491"/>
          </a:xfrm>
          <a:prstGeom prst="rect">
            <a:avLst/>
          </a:prstGeom>
        </p:spPr>
      </p:pic>
      <p:pic>
        <p:nvPicPr>
          <p:cNvPr id="7" name="Picture 6"/>
          <p:cNvPicPr>
            <a:picLocks noChangeAspect="1"/>
          </p:cNvPicPr>
          <p:nvPr/>
        </p:nvPicPr>
        <p:blipFill>
          <a:blip r:embed="rId3"/>
          <a:stretch>
            <a:fillRect/>
          </a:stretch>
        </p:blipFill>
        <p:spPr>
          <a:xfrm>
            <a:off x="1167351" y="1308032"/>
            <a:ext cx="3785135" cy="1420491"/>
          </a:xfrm>
          <a:prstGeom prst="rect">
            <a:avLst/>
          </a:prstGeom>
        </p:spPr>
      </p:pic>
      <p:pic>
        <p:nvPicPr>
          <p:cNvPr id="8" name="Picture 7"/>
          <p:cNvPicPr>
            <a:picLocks noChangeAspect="1"/>
          </p:cNvPicPr>
          <p:nvPr/>
        </p:nvPicPr>
        <p:blipFill>
          <a:blip r:embed="rId4"/>
          <a:stretch>
            <a:fillRect/>
          </a:stretch>
        </p:blipFill>
        <p:spPr>
          <a:xfrm>
            <a:off x="2781107" y="5123531"/>
            <a:ext cx="4450466" cy="554784"/>
          </a:xfrm>
          <a:prstGeom prst="rect">
            <a:avLst/>
          </a:prstGeom>
        </p:spPr>
      </p:pic>
      <p:sp>
        <p:nvSpPr>
          <p:cNvPr id="10" name="TextBox 9"/>
          <p:cNvSpPr txBox="1"/>
          <p:nvPr/>
        </p:nvSpPr>
        <p:spPr>
          <a:xfrm>
            <a:off x="1166992" y="5255812"/>
            <a:ext cx="1614115" cy="369332"/>
          </a:xfrm>
          <a:prstGeom prst="rect">
            <a:avLst/>
          </a:prstGeom>
          <a:noFill/>
        </p:spPr>
        <p:txBody>
          <a:bodyPr wrap="square" rtlCol="0">
            <a:spAutoFit/>
          </a:bodyPr>
          <a:lstStyle/>
          <a:p>
            <a:r>
              <a:rPr lang="en-US" b="1" dirty="0"/>
              <a:t>OUTPUT</a:t>
            </a:r>
            <a:r>
              <a:rPr 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9614" y="419517"/>
            <a:ext cx="8764325" cy="923330"/>
          </a:xfrm>
          <a:prstGeom prst="rect">
            <a:avLst/>
          </a:prstGeom>
          <a:noFill/>
        </p:spPr>
        <p:txBody>
          <a:bodyPr wrap="square">
            <a:spAutoFit/>
          </a:bodyPr>
          <a:lstStyle/>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5.	WRITE A QUERY A DISPLAY THE USER _ID,NAME , PHONE_NO , MESSAGE , DATE  AND 	TIME</a:t>
            </a:r>
            <a:r>
              <a:rPr lang="en-US" b="1" dirty="0">
                <a:latin typeface="Calibri" panose="020F0502020204030204" charset="0"/>
                <a:ea typeface="SimSun" panose="02010600030101010101" pitchFamily="2" charset="-122"/>
                <a:cs typeface="Times New Roman" panose="02020603050405020304" pitchFamily="18" charset="0"/>
              </a:rPr>
              <a:t> </a:t>
            </a:r>
            <a:r>
              <a:rPr lang="en-IN" sz="1800" b="1" dirty="0">
                <a:effectLst/>
                <a:latin typeface="Calibri" panose="020F0502020204030204" charset="0"/>
                <a:ea typeface="SimSun" panose="02010600030101010101" pitchFamily="2" charset="-122"/>
                <a:cs typeface="Times New Roman" panose="02020603050405020304" pitchFamily="18" charset="0"/>
              </a:rPr>
              <a:t>OF THE USER BY USING CHAT TABLE AND USER1 TABLE WHOSE CHAT TIME IS 	BETWEEN 2 AND 6 AND THE USER_ID SHOULD BE ARRANGED IN DESCENDING </a:t>
            </a:r>
            <a:r>
              <a:rPr lang="en-IN" b="1" dirty="0">
                <a:latin typeface="Calibri" panose="020F0502020204030204" charset="0"/>
                <a:ea typeface="SimSun" panose="02010600030101010101" pitchFamily="2" charset="-122"/>
                <a:cs typeface="Times New Roman" panose="02020603050405020304" pitchFamily="18" charset="0"/>
              </a:rPr>
              <a:t>ORDER</a:t>
            </a:r>
            <a:endParaRPr lang="en-US" sz="1800" b="1"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1065475" y="3568265"/>
            <a:ext cx="8088464" cy="1477328"/>
          </a:xfrm>
          <a:prstGeom prst="rect">
            <a:avLst/>
          </a:prstGeom>
          <a:noFill/>
        </p:spPr>
        <p:txBody>
          <a:bodyPr wrap="square">
            <a:spAutoFit/>
          </a:bodyPr>
          <a:lstStyle/>
          <a:p>
            <a:pPr marL="60325" marR="0" indent="-60325">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BETWEEN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2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AND</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6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IN"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p:txBody>
      </p:sp>
      <p:sp>
        <p:nvSpPr>
          <p:cNvPr id="6" name="TextBox 5"/>
          <p:cNvSpPr txBox="1"/>
          <p:nvPr/>
        </p:nvSpPr>
        <p:spPr>
          <a:xfrm>
            <a:off x="675861" y="5709037"/>
            <a:ext cx="1200647" cy="373711"/>
          </a:xfrm>
          <a:prstGeom prst="rect">
            <a:avLst/>
          </a:prstGeom>
          <a:noFill/>
        </p:spPr>
        <p:txBody>
          <a:bodyPr wrap="square" rtlCol="0">
            <a:spAutoFit/>
          </a:bodyPr>
          <a:lstStyle/>
          <a:p>
            <a:r>
              <a:rPr lang="en-US" b="1" dirty="0"/>
              <a:t>OUTPUT:</a:t>
            </a:r>
          </a:p>
        </p:txBody>
      </p:sp>
      <p:pic>
        <p:nvPicPr>
          <p:cNvPr id="7" name="Picture 6"/>
          <p:cNvPicPr>
            <a:picLocks noChangeAspect="1"/>
          </p:cNvPicPr>
          <p:nvPr/>
        </p:nvPicPr>
        <p:blipFill>
          <a:blip r:embed="rId2"/>
          <a:stretch>
            <a:fillRect/>
          </a:stretch>
        </p:blipFill>
        <p:spPr>
          <a:xfrm>
            <a:off x="1956874" y="5353301"/>
            <a:ext cx="4779678" cy="1085182"/>
          </a:xfrm>
          <a:prstGeom prst="rect">
            <a:avLst/>
          </a:prstGeom>
        </p:spPr>
      </p:pic>
      <p:pic>
        <p:nvPicPr>
          <p:cNvPr id="8" name="Picture 7"/>
          <p:cNvPicPr>
            <a:picLocks noChangeAspect="1"/>
          </p:cNvPicPr>
          <p:nvPr/>
        </p:nvPicPr>
        <p:blipFill>
          <a:blip r:embed="rId3"/>
          <a:stretch>
            <a:fillRect/>
          </a:stretch>
        </p:blipFill>
        <p:spPr>
          <a:xfrm>
            <a:off x="974780" y="1750059"/>
            <a:ext cx="3798137" cy="1664352"/>
          </a:xfrm>
          <a:prstGeom prst="rect">
            <a:avLst/>
          </a:prstGeom>
        </p:spPr>
      </p:pic>
      <p:pic>
        <p:nvPicPr>
          <p:cNvPr id="9" name="Picture 8"/>
          <p:cNvPicPr>
            <a:picLocks noChangeAspect="1"/>
          </p:cNvPicPr>
          <p:nvPr/>
        </p:nvPicPr>
        <p:blipFill>
          <a:blip r:embed="rId4"/>
          <a:stretch>
            <a:fillRect/>
          </a:stretch>
        </p:blipFill>
        <p:spPr>
          <a:xfrm>
            <a:off x="5240780" y="1750044"/>
            <a:ext cx="4763536" cy="16643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6004" y="294198"/>
            <a:ext cx="8827936" cy="1198880"/>
          </a:xfrm>
          <a:prstGeom prst="rect">
            <a:avLst/>
          </a:prstGeom>
          <a:noFill/>
        </p:spPr>
        <p:txBody>
          <a:bodyPr wrap="square">
            <a:spAutoFit/>
          </a:bodyPr>
          <a:lstStyle/>
          <a:p>
            <a:pPr marL="0" marR="0">
              <a:spcBef>
                <a:spcPts val="0"/>
              </a:spcBef>
              <a:spcAft>
                <a:spcPts val="0"/>
              </a:spcAft>
            </a:pPr>
            <a:r>
              <a:rPr lang="en-IN" b="1" dirty="0">
                <a:latin typeface="Calibri" panose="020F0502020204030204" charset="0"/>
                <a:ea typeface="SimSun" panose="02010600030101010101" pitchFamily="2" charset="-122"/>
                <a:cs typeface="Times New Roman" panose="02020603050405020304" pitchFamily="18" charset="0"/>
              </a:rPr>
              <a:t>      6.</a:t>
            </a:r>
            <a:r>
              <a:rPr lang="en-IN" sz="1800" b="1" dirty="0">
                <a:effectLst/>
                <a:latin typeface="Calibri" panose="020F0502020204030204" charset="0"/>
                <a:ea typeface="SimSun" panose="02010600030101010101" pitchFamily="2" charset="-122"/>
                <a:cs typeface="Times New Roman" panose="02020603050405020304" pitchFamily="18" charset="0"/>
              </a:rPr>
              <a:t>WRITE A QUERY A DISPLAY THE NAME , PHONE_NO , BR_MESSAGE</a:t>
            </a:r>
            <a:r>
              <a:rPr lang="en-US" b="1" dirty="0">
                <a:latin typeface="Calibri" panose="020F0502020204030204" charset="0"/>
                <a:ea typeface="SimSun" panose="02010600030101010101" pitchFamily="2" charset="-122"/>
                <a:cs typeface="Times New Roman" panose="02020603050405020304" pitchFamily="18" charset="0"/>
              </a:rPr>
              <a:t> </a:t>
            </a:r>
            <a:r>
              <a:rPr lang="en-IN" sz="1800" b="1" dirty="0">
                <a:effectLst/>
                <a:latin typeface="Calibri" panose="020F0502020204030204" charset="0"/>
                <a:ea typeface="SimSun" panose="02010600030101010101" pitchFamily="2" charset="-122"/>
                <a:cs typeface="Times New Roman" panose="02020603050405020304" pitchFamily="18" charset="0"/>
              </a:rPr>
              <a:t>OF THE USER 	USING CONTACT TABLE  AND BROADCAST TABLE IN WHICH NAME CONSIST OF TWO 	A’s AND ORDERED BY PHONE_NO</a:t>
            </a:r>
            <a:endParaRPr lang="en-US" sz="1800" b="1"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b="1" dirty="0">
                <a:effectLst/>
                <a:latin typeface="Calibri" panose="020F0502020204030204" charset="0"/>
                <a:ea typeface="SimSun" panose="02010600030101010101" pitchFamily="2" charset="-122"/>
                <a:cs typeface="Times New Roman" panose="02020603050405020304" pitchFamily="18" charset="0"/>
              </a:rPr>
              <a:t> </a:t>
            </a:r>
            <a:endParaRPr lang="en-US" sz="1800" b="1" dirty="0">
              <a:effectLst/>
              <a:latin typeface="Calibri" panose="020F0502020204030204" charset="0"/>
              <a:ea typeface="SimSun" panose="02010600030101010101" pitchFamily="2" charset="-122"/>
              <a:cs typeface="Times New Roman" panose="02020603050405020304" pitchFamily="18" charset="0"/>
            </a:endParaRPr>
          </a:p>
        </p:txBody>
      </p:sp>
      <p:sp>
        <p:nvSpPr>
          <p:cNvPr id="7" name="TextBox 6"/>
          <p:cNvSpPr txBox="1"/>
          <p:nvPr/>
        </p:nvSpPr>
        <p:spPr>
          <a:xfrm>
            <a:off x="1948070" y="3223031"/>
            <a:ext cx="7142259" cy="2308324"/>
          </a:xfrm>
          <a:prstGeom prst="rect">
            <a:avLst/>
          </a:prstGeom>
          <a:noFill/>
        </p:spPr>
        <p:txBody>
          <a:bodyPr wrap="square">
            <a:spAutoFit/>
          </a:bodyPr>
          <a:lstStyle/>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BROADCAST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BR_MESSAGE</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BROADCAST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BROADCAST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LIKE</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'%A%A%'</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dirty="0">
                <a:effectLst/>
                <a:latin typeface="Calibri" panose="020F0502020204030204" charset="0"/>
                <a:ea typeface="SimSun" panose="02010600030101010101" pitchFamily="2" charset="-122"/>
                <a:cs typeface="Times New Roman" panose="02020603050405020304" pitchFamily="18" charset="0"/>
              </a:rPr>
              <a:t> </a:t>
            </a:r>
            <a:endParaRPr lang="en-US" sz="1800" dirty="0">
              <a:effectLst/>
              <a:latin typeface="Calibri" panose="020F0502020204030204" charset="0"/>
              <a:ea typeface="SimSun" panose="02010600030101010101" pitchFamily="2" charset="-122"/>
              <a:cs typeface="Times New Roman" panose="02020603050405020304" pitchFamily="18" charset="0"/>
            </a:endParaRPr>
          </a:p>
          <a:p>
            <a:pPr marL="0" marR="0">
              <a:spcBef>
                <a:spcPts val="0"/>
              </a:spcBef>
              <a:spcAft>
                <a:spcPts val="0"/>
              </a:spcAft>
            </a:pPr>
            <a:r>
              <a:rPr lang="en-IN" sz="1800" dirty="0">
                <a:effectLst/>
                <a:latin typeface="Calibri" panose="020F0502020204030204" charset="0"/>
                <a:ea typeface="SimSun" panose="02010600030101010101" pitchFamily="2" charset="-122"/>
                <a:cs typeface="Times New Roman" panose="02020603050405020304" pitchFamily="18" charset="0"/>
              </a:rPr>
              <a:t> </a:t>
            </a:r>
            <a:endParaRPr lang="en-US" sz="1800" dirty="0">
              <a:effectLst/>
              <a:latin typeface="Calibri" panose="020F0502020204030204" charset="0"/>
              <a:ea typeface="SimSun" panose="02010600030101010101" pitchFamily="2" charset="-122"/>
              <a:cs typeface="Times New Roman" panose="02020603050405020304" pitchFamily="18" charset="0"/>
            </a:endParaRPr>
          </a:p>
        </p:txBody>
      </p:sp>
      <p:sp>
        <p:nvSpPr>
          <p:cNvPr id="8" name="TextBox 7"/>
          <p:cNvSpPr txBox="1"/>
          <p:nvPr/>
        </p:nvSpPr>
        <p:spPr>
          <a:xfrm>
            <a:off x="644056" y="5836257"/>
            <a:ext cx="1550504" cy="369332"/>
          </a:xfrm>
          <a:prstGeom prst="rect">
            <a:avLst/>
          </a:prstGeom>
          <a:noFill/>
        </p:spPr>
        <p:txBody>
          <a:bodyPr wrap="square" rtlCol="0">
            <a:spAutoFit/>
          </a:bodyPr>
          <a:lstStyle/>
          <a:p>
            <a:r>
              <a:rPr lang="en-US" b="1" dirty="0"/>
              <a:t>OUTPUT:</a:t>
            </a:r>
          </a:p>
        </p:txBody>
      </p:sp>
      <p:pic>
        <p:nvPicPr>
          <p:cNvPr id="9" name="Picture 8"/>
          <p:cNvPicPr>
            <a:picLocks noChangeAspect="1"/>
          </p:cNvPicPr>
          <p:nvPr/>
        </p:nvPicPr>
        <p:blipFill>
          <a:blip r:embed="rId2"/>
          <a:stretch>
            <a:fillRect/>
          </a:stretch>
        </p:blipFill>
        <p:spPr>
          <a:xfrm>
            <a:off x="1999132" y="5208314"/>
            <a:ext cx="2731245" cy="1255885"/>
          </a:xfrm>
          <a:prstGeom prst="rect">
            <a:avLst/>
          </a:prstGeom>
        </p:spPr>
      </p:pic>
      <p:pic>
        <p:nvPicPr>
          <p:cNvPr id="10" name="Picture 9"/>
          <p:cNvPicPr>
            <a:picLocks noChangeAspect="1"/>
          </p:cNvPicPr>
          <p:nvPr/>
        </p:nvPicPr>
        <p:blipFill>
          <a:blip r:embed="rId3"/>
          <a:stretch>
            <a:fillRect/>
          </a:stretch>
        </p:blipFill>
        <p:spPr>
          <a:xfrm>
            <a:off x="1110803" y="1537396"/>
            <a:ext cx="3785944" cy="1420491"/>
          </a:xfrm>
          <a:prstGeom prst="rect">
            <a:avLst/>
          </a:prstGeom>
        </p:spPr>
      </p:pic>
      <p:pic>
        <p:nvPicPr>
          <p:cNvPr id="11" name="Picture 10"/>
          <p:cNvPicPr>
            <a:picLocks noChangeAspect="1"/>
          </p:cNvPicPr>
          <p:nvPr/>
        </p:nvPicPr>
        <p:blipFill>
          <a:blip r:embed="rId4"/>
          <a:stretch>
            <a:fillRect/>
          </a:stretch>
        </p:blipFill>
        <p:spPr>
          <a:xfrm>
            <a:off x="5607666" y="1566606"/>
            <a:ext cx="3761558" cy="14631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2066" y="2888513"/>
            <a:ext cx="7485490" cy="830997"/>
          </a:xfrm>
          <a:prstGeom prst="rect">
            <a:avLst/>
          </a:prstGeom>
          <a:noFill/>
        </p:spPr>
        <p:txBody>
          <a:bodyPr wrap="square">
            <a:spAutoFit/>
          </a:bodyPr>
          <a:lstStyle/>
          <a:p>
            <a:r>
              <a:rPr lang="en-US" sz="4800" b="1" u="sng" dirty="0">
                <a:solidFill>
                  <a:schemeClr val="accent1">
                    <a:lumMod val="50000"/>
                  </a:schemeClr>
                </a:solidFill>
              </a:rPr>
              <a:t>ASISH PART OF CODES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296" y="346689"/>
            <a:ext cx="9549517" cy="1200329"/>
          </a:xfrm>
          <a:prstGeom prst="rect">
            <a:avLst/>
          </a:prstGeom>
          <a:noFill/>
        </p:spPr>
        <p:txBody>
          <a:bodyPr wrap="square">
            <a:spAutoFit/>
          </a:bodyPr>
          <a:lstStyle/>
          <a:p>
            <a:pPr marL="0" marR="0" algn="l">
              <a:spcBef>
                <a:spcPts val="0"/>
              </a:spcBef>
              <a:spcAft>
                <a:spcPts val="0"/>
              </a:spcAft>
            </a:pPr>
            <a:r>
              <a:rPr lang="en-IN" sz="1800" b="1" kern="100" dirty="0">
                <a:solidFill>
                  <a:srgbClr val="000000"/>
                </a:solidFill>
                <a:effectLst/>
                <a:latin typeface="Calibri" panose="020F0502020204030204" charset="0"/>
                <a:ea typeface="Consolas" panose="020B0609020204030204" pitchFamily="49" charset="0"/>
                <a:cs typeface="Times New Roman" panose="02020603050405020304" pitchFamily="18" charset="0"/>
              </a:rPr>
              <a:t>1. WRITE A QUARRY TO DISPLAY CONTACT NAME,PHONE NUMBER,CHAT_ID,BROADCAST_ID,</a:t>
            </a:r>
          </a:p>
          <a:p>
            <a:pPr marL="0" marR="0" algn="l">
              <a:spcBef>
                <a:spcPts val="0"/>
              </a:spcBef>
              <a:spcAft>
                <a:spcPts val="0"/>
              </a:spcAft>
            </a:pPr>
            <a:r>
              <a:rPr lang="en-IN" sz="1800" b="1" kern="100" dirty="0">
                <a:solidFill>
                  <a:srgbClr val="000000"/>
                </a:solidFill>
                <a:effectLst/>
                <a:latin typeface="Calibri" panose="020F0502020204030204" charset="0"/>
                <a:ea typeface="Consolas" panose="020B0609020204030204" pitchFamily="49" charset="0"/>
                <a:cs typeface="Times New Roman" panose="02020603050405020304" pitchFamily="18" charset="0"/>
              </a:rPr>
              <a:t>CONTACT_ID FROM CONTACT TABLE AND JOIN WITH BROADCAST TABLE  AND FINDOUT . ALSO FIND OUT WHOSE NAME ENDS WITH ‘ I ‘ AND ORDER WISE ACSENDNG TO DESCENDING BY THEIR NUMBER.</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1474967" y="3357438"/>
            <a:ext cx="7156174" cy="2308324"/>
          </a:xfrm>
          <a:prstGeom prst="rect">
            <a:avLst/>
          </a:prstGeom>
          <a:noFill/>
        </p:spPr>
        <p:txBody>
          <a:bodyPr wrap="square">
            <a:spAutoFit/>
          </a:bodyPr>
          <a:lstStyle/>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gn="l">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BROADCAST</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BROADCAST_ID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BROADCAST</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 </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BROADCAST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p>
          <a:p>
            <a:pPr marL="0" marR="0" algn="l">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BROADCAST</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CONTACT_ID</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LIKE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'%I'</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63480" y="1812305"/>
            <a:ext cx="3785944" cy="1420491"/>
          </a:xfrm>
          <a:prstGeom prst="rect">
            <a:avLst/>
          </a:prstGeom>
        </p:spPr>
      </p:pic>
      <p:pic>
        <p:nvPicPr>
          <p:cNvPr id="7" name="Picture 6"/>
          <p:cNvPicPr>
            <a:picLocks noChangeAspect="1"/>
          </p:cNvPicPr>
          <p:nvPr/>
        </p:nvPicPr>
        <p:blipFill>
          <a:blip r:embed="rId3"/>
          <a:stretch>
            <a:fillRect/>
          </a:stretch>
        </p:blipFill>
        <p:spPr>
          <a:xfrm>
            <a:off x="4869583" y="1812305"/>
            <a:ext cx="3761558" cy="1420491"/>
          </a:xfrm>
          <a:prstGeom prst="rect">
            <a:avLst/>
          </a:prstGeom>
        </p:spPr>
      </p:pic>
      <p:sp>
        <p:nvSpPr>
          <p:cNvPr id="8" name="TextBox 7"/>
          <p:cNvSpPr txBox="1"/>
          <p:nvPr/>
        </p:nvSpPr>
        <p:spPr>
          <a:xfrm>
            <a:off x="644056" y="5665762"/>
            <a:ext cx="1661822" cy="369332"/>
          </a:xfrm>
          <a:prstGeom prst="rect">
            <a:avLst/>
          </a:prstGeom>
          <a:noFill/>
        </p:spPr>
        <p:txBody>
          <a:bodyPr wrap="square" rtlCol="0">
            <a:spAutoFit/>
          </a:bodyPr>
          <a:lstStyle/>
          <a:p>
            <a:r>
              <a:rPr lang="en-US" b="1" dirty="0"/>
              <a:t>OUTPUT:</a:t>
            </a:r>
          </a:p>
        </p:txBody>
      </p:sp>
      <p:pic>
        <p:nvPicPr>
          <p:cNvPr id="9" name="Picture 8"/>
          <p:cNvPicPr>
            <a:picLocks noChangeAspect="1"/>
          </p:cNvPicPr>
          <p:nvPr/>
        </p:nvPicPr>
        <p:blipFill>
          <a:blip r:embed="rId4"/>
          <a:stretch>
            <a:fillRect/>
          </a:stretch>
        </p:blipFill>
        <p:spPr>
          <a:xfrm>
            <a:off x="1950361" y="5560843"/>
            <a:ext cx="4145639" cy="5791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s 8"/>
          <p:cNvSpPr/>
          <p:nvPr/>
        </p:nvSpPr>
        <p:spPr>
          <a:xfrm>
            <a:off x="1302385" y="1010285"/>
            <a:ext cx="1645285" cy="18726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r>
              <a:rPr lang="en-IN" altLang="en-US" sz="1400">
                <a:solidFill>
                  <a:schemeClr val="tx1"/>
                </a:solidFill>
              </a:rPr>
              <a:t>PROFILE</a:t>
            </a:r>
          </a:p>
          <a:p>
            <a:pPr algn="ctr"/>
            <a:r>
              <a:rPr lang="en-IN" altLang="en-US" sz="1400"/>
              <a:t>------------------</a:t>
            </a:r>
          </a:p>
          <a:p>
            <a:pPr algn="ctr"/>
            <a:r>
              <a:rPr lang="en-IN" altLang="en-US" sz="1400"/>
              <a:t>PROFILE_ID</a:t>
            </a:r>
          </a:p>
          <a:p>
            <a:pPr algn="ctr"/>
            <a:r>
              <a:rPr lang="en-IN" altLang="en-US" sz="1400"/>
              <a:t>PROFILE_DP</a:t>
            </a:r>
          </a:p>
          <a:p>
            <a:pPr algn="ctr"/>
            <a:r>
              <a:rPr lang="en-IN" altLang="en-US" sz="1400"/>
              <a:t>ABOUT</a:t>
            </a:r>
          </a:p>
          <a:p>
            <a:pPr algn="ctr"/>
            <a:r>
              <a:rPr lang="en-IN" altLang="en-US" sz="1400"/>
              <a:t>PHONE_NO</a:t>
            </a:r>
          </a:p>
          <a:p>
            <a:pPr algn="ctr"/>
            <a:r>
              <a:rPr lang="en-IN" altLang="en-US" sz="1400"/>
              <a:t>NAME</a:t>
            </a:r>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a:p>
            <a:pPr algn="ctr"/>
            <a:endParaRPr lang="en-IN" altLang="en-US"/>
          </a:p>
        </p:txBody>
      </p:sp>
      <p:sp>
        <p:nvSpPr>
          <p:cNvPr id="10" name="Rectangles 9"/>
          <p:cNvSpPr/>
          <p:nvPr/>
        </p:nvSpPr>
        <p:spPr>
          <a:xfrm>
            <a:off x="4224020" y="1177925"/>
            <a:ext cx="1803400" cy="23101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USER1</a:t>
            </a:r>
          </a:p>
          <a:p>
            <a:pPr algn="ctr"/>
            <a:r>
              <a:rPr lang="en-IN" altLang="en-US" sz="1400"/>
              <a:t>------------------</a:t>
            </a:r>
          </a:p>
          <a:p>
            <a:pPr algn="ctr"/>
            <a:r>
              <a:rPr lang="en-IN" altLang="en-US" sz="1400"/>
              <a:t>USER_ID</a:t>
            </a:r>
          </a:p>
          <a:p>
            <a:pPr algn="ctr"/>
            <a:r>
              <a:rPr lang="en-IN" altLang="en-US" sz="1400"/>
              <a:t>NAME</a:t>
            </a:r>
          </a:p>
          <a:p>
            <a:pPr algn="ctr"/>
            <a:r>
              <a:rPr lang="en-IN" altLang="en-US" sz="1400"/>
              <a:t>PHONE_NO</a:t>
            </a:r>
          </a:p>
          <a:p>
            <a:pPr algn="ctr"/>
            <a:r>
              <a:rPr lang="en-IN" altLang="en-US" sz="1400"/>
              <a:t>CONTACT_ID</a:t>
            </a:r>
          </a:p>
          <a:p>
            <a:pPr algn="ctr"/>
            <a:r>
              <a:rPr lang="en-IN" altLang="en-US" sz="1400"/>
              <a:t>CHAT_ID</a:t>
            </a:r>
          </a:p>
          <a:p>
            <a:pPr algn="ctr"/>
            <a:r>
              <a:rPr lang="en-IN" altLang="en-US" sz="1400"/>
              <a:t>PROFILE_ID</a:t>
            </a:r>
          </a:p>
          <a:p>
            <a:pPr algn="ctr"/>
            <a:r>
              <a:rPr lang="en-IN" altLang="en-US" sz="1400"/>
              <a:t>STATUS_ID</a:t>
            </a:r>
          </a:p>
          <a:p>
            <a:pPr algn="ctr"/>
            <a:r>
              <a:rPr lang="en-IN" altLang="en-US" sz="1400"/>
              <a:t>BROADCAST_ID</a:t>
            </a:r>
          </a:p>
        </p:txBody>
      </p:sp>
      <p:sp>
        <p:nvSpPr>
          <p:cNvPr id="11" name="Rectangles 10"/>
          <p:cNvSpPr/>
          <p:nvPr/>
        </p:nvSpPr>
        <p:spPr>
          <a:xfrm>
            <a:off x="1575435" y="4392295"/>
            <a:ext cx="1714500" cy="20681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CHATS</a:t>
            </a:r>
          </a:p>
          <a:p>
            <a:pPr algn="ctr"/>
            <a:r>
              <a:rPr lang="en-IN" altLang="en-US" sz="1400"/>
              <a:t>-----------------</a:t>
            </a:r>
          </a:p>
          <a:p>
            <a:pPr algn="ctr"/>
            <a:r>
              <a:rPr lang="en-IN" altLang="en-US" sz="1400"/>
              <a:t>CHAT_ID</a:t>
            </a:r>
          </a:p>
          <a:p>
            <a:pPr algn="ctr"/>
            <a:r>
              <a:rPr lang="en-IN" altLang="en-US" sz="1400"/>
              <a:t>NAME</a:t>
            </a:r>
          </a:p>
          <a:p>
            <a:pPr algn="ctr"/>
            <a:r>
              <a:rPr lang="en-IN" altLang="en-US" sz="1400"/>
              <a:t>PHONE_NO</a:t>
            </a:r>
          </a:p>
          <a:p>
            <a:pPr algn="ctr"/>
            <a:r>
              <a:rPr lang="en-IN" altLang="en-US" sz="1400"/>
              <a:t>TIME</a:t>
            </a:r>
          </a:p>
          <a:p>
            <a:pPr algn="ctr"/>
            <a:r>
              <a:rPr lang="en-IN" altLang="en-US" sz="1400"/>
              <a:t>DATE</a:t>
            </a:r>
          </a:p>
          <a:p>
            <a:pPr algn="ctr"/>
            <a:r>
              <a:rPr lang="en-IN" altLang="en-US" sz="1400"/>
              <a:t>BLOCK_ID</a:t>
            </a:r>
          </a:p>
          <a:p>
            <a:pPr algn="ctr"/>
            <a:r>
              <a:rPr lang="en-IN" altLang="en-US" sz="1400"/>
              <a:t>ONLINE</a:t>
            </a:r>
          </a:p>
        </p:txBody>
      </p:sp>
      <p:sp>
        <p:nvSpPr>
          <p:cNvPr id="12" name="Rectangles 11"/>
          <p:cNvSpPr/>
          <p:nvPr/>
        </p:nvSpPr>
        <p:spPr>
          <a:xfrm>
            <a:off x="4754245" y="4874895"/>
            <a:ext cx="1706245" cy="18884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CONTACT1</a:t>
            </a:r>
          </a:p>
          <a:p>
            <a:pPr algn="ctr"/>
            <a:r>
              <a:rPr lang="en-IN" altLang="en-US" sz="1400"/>
              <a:t>----------------</a:t>
            </a:r>
          </a:p>
          <a:p>
            <a:pPr algn="ctr"/>
            <a:r>
              <a:rPr lang="en-IN" altLang="en-US" sz="1400"/>
              <a:t>CONTACT_ID</a:t>
            </a:r>
          </a:p>
          <a:p>
            <a:pPr algn="ctr"/>
            <a:r>
              <a:rPr lang="en-IN" altLang="en-US" sz="1400"/>
              <a:t>NAME</a:t>
            </a:r>
          </a:p>
          <a:p>
            <a:pPr algn="ctr"/>
            <a:r>
              <a:rPr lang="en-IN" altLang="en-US" sz="1400"/>
              <a:t>PHONE_NO</a:t>
            </a:r>
          </a:p>
          <a:p>
            <a:pPr algn="ctr"/>
            <a:r>
              <a:rPr lang="en-IN" altLang="en-US" sz="1400"/>
              <a:t>CHAT_ID</a:t>
            </a:r>
          </a:p>
          <a:p>
            <a:pPr algn="ctr"/>
            <a:r>
              <a:rPr lang="en-IN" altLang="en-US" sz="1400"/>
              <a:t>BLOCK_ID</a:t>
            </a:r>
          </a:p>
        </p:txBody>
      </p:sp>
      <p:sp>
        <p:nvSpPr>
          <p:cNvPr id="13" name="Rectangles 12"/>
          <p:cNvSpPr/>
          <p:nvPr/>
        </p:nvSpPr>
        <p:spPr>
          <a:xfrm>
            <a:off x="7564120" y="949960"/>
            <a:ext cx="1676400" cy="19329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STATUS1</a:t>
            </a:r>
          </a:p>
          <a:p>
            <a:pPr algn="ctr"/>
            <a:r>
              <a:rPr lang="en-IN" altLang="en-US" sz="1400"/>
              <a:t>------------------</a:t>
            </a:r>
          </a:p>
          <a:p>
            <a:pPr algn="ctr"/>
            <a:r>
              <a:rPr lang="en-IN" altLang="en-US" sz="1400">
                <a:sym typeface="+mn-ea"/>
              </a:rPr>
              <a:t>STATUS_ID</a:t>
            </a:r>
            <a:endParaRPr lang="en-IN" altLang="en-US" sz="1400"/>
          </a:p>
          <a:p>
            <a:pPr algn="ctr"/>
            <a:r>
              <a:rPr lang="en-IN" altLang="en-US" sz="1400">
                <a:sym typeface="+mn-ea"/>
              </a:rPr>
              <a:t>PROFILE_ID</a:t>
            </a:r>
            <a:endParaRPr lang="en-IN" altLang="en-US" sz="1400"/>
          </a:p>
          <a:p>
            <a:pPr algn="ctr"/>
            <a:r>
              <a:rPr lang="en-IN" altLang="en-US" sz="1400"/>
              <a:t>TIME</a:t>
            </a:r>
          </a:p>
          <a:p>
            <a:pPr algn="ctr"/>
            <a:r>
              <a:rPr lang="en-IN" altLang="en-US" sz="1400"/>
              <a:t>DATE</a:t>
            </a:r>
          </a:p>
          <a:p>
            <a:pPr algn="ctr"/>
            <a:r>
              <a:rPr lang="en-IN" altLang="en-US" sz="1400"/>
              <a:t>NAME</a:t>
            </a:r>
          </a:p>
          <a:p>
            <a:pPr algn="ctr"/>
            <a:r>
              <a:rPr lang="en-IN" altLang="en-US" sz="1400"/>
              <a:t>CHAT_ID</a:t>
            </a:r>
          </a:p>
        </p:txBody>
      </p:sp>
      <p:sp>
        <p:nvSpPr>
          <p:cNvPr id="14" name="Rectangles 13"/>
          <p:cNvSpPr/>
          <p:nvPr/>
        </p:nvSpPr>
        <p:spPr>
          <a:xfrm>
            <a:off x="8849360" y="3233420"/>
            <a:ext cx="1599565" cy="1577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BROADCAST</a:t>
            </a:r>
          </a:p>
          <a:p>
            <a:pPr algn="ctr"/>
            <a:r>
              <a:rPr lang="en-IN" altLang="en-US" sz="1400"/>
              <a:t>-------------------</a:t>
            </a:r>
          </a:p>
          <a:p>
            <a:pPr algn="ctr"/>
            <a:r>
              <a:rPr lang="en-IN" altLang="en-US" sz="1400"/>
              <a:t>BROADCAST_ID</a:t>
            </a:r>
          </a:p>
          <a:p>
            <a:pPr algn="ctr"/>
            <a:r>
              <a:rPr lang="en-IN" altLang="en-US" sz="1400"/>
              <a:t>CHAT_ID</a:t>
            </a:r>
          </a:p>
          <a:p>
            <a:pPr algn="ctr"/>
            <a:r>
              <a:rPr lang="en-IN" altLang="en-US" sz="1400"/>
              <a:t>CONTACT_ID</a:t>
            </a:r>
          </a:p>
          <a:p>
            <a:pPr algn="ctr"/>
            <a:endParaRPr lang="en-IN" altLang="en-US" sz="1400"/>
          </a:p>
        </p:txBody>
      </p:sp>
      <p:sp>
        <p:nvSpPr>
          <p:cNvPr id="15" name="Rectangles 14"/>
          <p:cNvSpPr/>
          <p:nvPr/>
        </p:nvSpPr>
        <p:spPr>
          <a:xfrm>
            <a:off x="7770495" y="5155565"/>
            <a:ext cx="1471930" cy="15170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400"/>
              <a:t>BLOCKLIST</a:t>
            </a:r>
          </a:p>
          <a:p>
            <a:pPr algn="ctr"/>
            <a:r>
              <a:rPr lang="en-IN" altLang="en-US" sz="1400"/>
              <a:t>----------------</a:t>
            </a:r>
          </a:p>
          <a:p>
            <a:pPr algn="ctr"/>
            <a:r>
              <a:rPr lang="en-IN" altLang="en-US" sz="1400"/>
              <a:t>BLOCK_ID</a:t>
            </a:r>
          </a:p>
          <a:p>
            <a:pPr algn="ctr"/>
            <a:r>
              <a:rPr lang="en-IN" altLang="en-US" sz="1400"/>
              <a:t>NAME</a:t>
            </a:r>
          </a:p>
          <a:p>
            <a:pPr algn="ctr"/>
            <a:r>
              <a:rPr lang="en-IN" altLang="en-US" sz="1400"/>
              <a:t>PHONE_NO</a:t>
            </a:r>
          </a:p>
        </p:txBody>
      </p:sp>
      <p:cxnSp>
        <p:nvCxnSpPr>
          <p:cNvPr id="17" name="Straight Arrow Connector 16"/>
          <p:cNvCxnSpPr>
            <a:stCxn id="9" idx="3"/>
            <a:endCxn id="10" idx="1"/>
          </p:cNvCxnSpPr>
          <p:nvPr/>
        </p:nvCxnSpPr>
        <p:spPr>
          <a:xfrm>
            <a:off x="2947670" y="1946910"/>
            <a:ext cx="1276350" cy="3860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V="1">
            <a:off x="3282315" y="3233420"/>
            <a:ext cx="5627370" cy="23749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3303905" y="2882900"/>
            <a:ext cx="4260215" cy="201803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2987040" y="1038225"/>
            <a:ext cx="4602480" cy="5524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319145" y="3465195"/>
            <a:ext cx="940435" cy="9378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12" idx="0"/>
            <a:endCxn id="10" idx="2"/>
          </p:cNvCxnSpPr>
          <p:nvPr/>
        </p:nvCxnSpPr>
        <p:spPr>
          <a:xfrm flipH="1" flipV="1">
            <a:off x="5125720" y="3488055"/>
            <a:ext cx="481965" cy="13868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6458585" y="6073775"/>
            <a:ext cx="131000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10" idx="3"/>
          </p:cNvCxnSpPr>
          <p:nvPr/>
        </p:nvCxnSpPr>
        <p:spPr>
          <a:xfrm flipH="1" flipV="1">
            <a:off x="6027420" y="2332990"/>
            <a:ext cx="1743075" cy="30054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5" name="Straight Arrow Connector 24"/>
          <p:cNvCxnSpPr>
            <a:endCxn id="14" idx="1"/>
          </p:cNvCxnSpPr>
          <p:nvPr/>
        </p:nvCxnSpPr>
        <p:spPr>
          <a:xfrm flipV="1">
            <a:off x="6460490" y="4022725"/>
            <a:ext cx="2388870" cy="120269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flipH="1" flipV="1">
            <a:off x="3274060" y="5715635"/>
            <a:ext cx="1480185" cy="1981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13" idx="1"/>
          </p:cNvCxnSpPr>
          <p:nvPr/>
        </p:nvCxnSpPr>
        <p:spPr>
          <a:xfrm flipH="1">
            <a:off x="6027420" y="1916430"/>
            <a:ext cx="1536700" cy="2381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8" name="Text Box 27"/>
          <p:cNvSpPr txBox="1"/>
          <p:nvPr/>
        </p:nvSpPr>
        <p:spPr>
          <a:xfrm>
            <a:off x="3789362" y="214175"/>
            <a:ext cx="3465195" cy="460375"/>
          </a:xfrm>
          <a:prstGeom prst="rect">
            <a:avLst/>
          </a:prstGeom>
          <a:noFill/>
        </p:spPr>
        <p:txBody>
          <a:bodyPr wrap="square" rtlCol="0">
            <a:spAutoFit/>
          </a:bodyPr>
          <a:lstStyle/>
          <a:p>
            <a:r>
              <a:rPr lang="en-IN" altLang="en-US" sz="2400" u="sng" dirty="0">
                <a:solidFill>
                  <a:srgbClr val="92D050"/>
                </a:solidFill>
                <a:effectLst>
                  <a:outerShdw blurRad="38100" dist="19050" dir="2700000" algn="tl" rotWithShape="0">
                    <a:schemeClr val="dk1">
                      <a:alpha val="40000"/>
                    </a:schemeClr>
                  </a:outerShdw>
                </a:effectLst>
              </a:rPr>
              <a:t>SCHEMA DIAGRAM</a:t>
            </a:r>
          </a:p>
        </p:txBody>
      </p:sp>
      <p:cxnSp>
        <p:nvCxnSpPr>
          <p:cNvPr id="32" name="Straight Arrow Connector 31"/>
          <p:cNvCxnSpPr/>
          <p:nvPr/>
        </p:nvCxnSpPr>
        <p:spPr>
          <a:xfrm flipH="1" flipV="1">
            <a:off x="6005195" y="3165475"/>
            <a:ext cx="2844165" cy="5543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p:cNvCxnSpPr>
            <a:stCxn id="15" idx="0"/>
          </p:cNvCxnSpPr>
          <p:nvPr/>
        </p:nvCxnSpPr>
        <p:spPr>
          <a:xfrm flipH="1" flipV="1">
            <a:off x="8087360" y="2863850"/>
            <a:ext cx="419100" cy="229171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5759" y="338224"/>
            <a:ext cx="8517835" cy="1169551"/>
          </a:xfrm>
          <a:prstGeom prst="rect">
            <a:avLst/>
          </a:prstGeom>
          <a:noFill/>
        </p:spPr>
        <p:txBody>
          <a:bodyPr wrap="square">
            <a:spAutoFit/>
          </a:bodyPr>
          <a:lstStyle/>
          <a:p>
            <a:pPr marL="0" marR="0" algn="just">
              <a:spcBef>
                <a:spcPts val="0"/>
              </a:spcBef>
              <a:spcAft>
                <a:spcPts val="0"/>
              </a:spcAft>
            </a:pPr>
            <a:r>
              <a:rPr lang="en-IN" sz="1800" b="1" kern="100" dirty="0">
                <a:effectLst/>
                <a:latin typeface="Calibri" panose="020F0502020204030204" charset="0"/>
                <a:ea typeface="SimSun" panose="02010600030101010101" pitchFamily="2" charset="-122"/>
                <a:cs typeface="Times New Roman" panose="02020603050405020304" pitchFamily="18" charset="0"/>
              </a:rPr>
              <a:t>2. WRITE A QUARRY TO DISPLAY CONTACT NAME,CONTACT PHONE NO,BROADCAST ID,BROADCAST MESSAGE FROM JOINING THE  TABLES AND FIND OUT IN TABLE THOSE LAST 4 NAMES AND NUMBERS FROM BROADCAST TABLE.</a:t>
            </a:r>
            <a:endParaRPr lang="en-US" sz="18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6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1800" kern="100" dirty="0">
              <a:effectLst/>
              <a:latin typeface="Calibri" panose="020F0502020204030204" charset="0"/>
              <a:ea typeface="SimSun" panose="02010600030101010101" pitchFamily="2" charset="-122"/>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4624676" y="1576282"/>
            <a:ext cx="3761558" cy="1463167"/>
          </a:xfrm>
          <a:prstGeom prst="rect">
            <a:avLst/>
          </a:prstGeom>
        </p:spPr>
      </p:pic>
      <p:pic>
        <p:nvPicPr>
          <p:cNvPr id="9" name="Picture 8"/>
          <p:cNvPicPr>
            <a:picLocks noChangeAspect="1"/>
          </p:cNvPicPr>
          <p:nvPr/>
        </p:nvPicPr>
        <p:blipFill>
          <a:blip r:embed="rId3"/>
          <a:stretch>
            <a:fillRect/>
          </a:stretch>
        </p:blipFill>
        <p:spPr>
          <a:xfrm>
            <a:off x="554538" y="1597619"/>
            <a:ext cx="3785944" cy="1420491"/>
          </a:xfrm>
          <a:prstGeom prst="rect">
            <a:avLst/>
          </a:prstGeom>
        </p:spPr>
      </p:pic>
      <p:pic>
        <p:nvPicPr>
          <p:cNvPr id="10" name="Picture 9"/>
          <p:cNvPicPr>
            <a:picLocks noChangeAspect="1"/>
          </p:cNvPicPr>
          <p:nvPr/>
        </p:nvPicPr>
        <p:blipFill>
          <a:blip r:embed="rId4"/>
          <a:stretch>
            <a:fillRect/>
          </a:stretch>
        </p:blipFill>
        <p:spPr>
          <a:xfrm>
            <a:off x="2468566" y="5131976"/>
            <a:ext cx="3627434" cy="1012024"/>
          </a:xfrm>
          <a:prstGeom prst="rect">
            <a:avLst/>
          </a:prstGeom>
        </p:spPr>
      </p:pic>
      <p:sp>
        <p:nvSpPr>
          <p:cNvPr id="11" name="TextBox 10"/>
          <p:cNvSpPr txBox="1"/>
          <p:nvPr/>
        </p:nvSpPr>
        <p:spPr>
          <a:xfrm>
            <a:off x="978009" y="5453322"/>
            <a:ext cx="1709531" cy="369332"/>
          </a:xfrm>
          <a:prstGeom prst="rect">
            <a:avLst/>
          </a:prstGeom>
          <a:noFill/>
        </p:spPr>
        <p:txBody>
          <a:bodyPr wrap="square" rtlCol="0">
            <a:spAutoFit/>
          </a:bodyPr>
          <a:lstStyle/>
          <a:p>
            <a:r>
              <a:rPr lang="en-US" b="1" dirty="0"/>
              <a:t>OUTPUT:</a:t>
            </a:r>
            <a:endParaRPr lang="en-US" dirty="0"/>
          </a:p>
        </p:txBody>
      </p:sp>
      <p:sp>
        <p:nvSpPr>
          <p:cNvPr id="13" name="TextBox 12"/>
          <p:cNvSpPr txBox="1"/>
          <p:nvPr/>
        </p:nvSpPr>
        <p:spPr>
          <a:xfrm>
            <a:off x="1832775" y="3336379"/>
            <a:ext cx="6102626" cy="1477328"/>
          </a:xfrm>
          <a:prstGeom prst="rect">
            <a:avLst/>
          </a:prstGeom>
          <a:noFill/>
        </p:spPr>
        <p:txBody>
          <a:bodyPr wrap="square">
            <a:spAutoFit/>
          </a:bodyPr>
          <a:lstStyle/>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 </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DESC</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323" y="416955"/>
            <a:ext cx="8627164" cy="646331"/>
          </a:xfrm>
          <a:prstGeom prst="rect">
            <a:avLst/>
          </a:prstGeom>
          <a:noFill/>
        </p:spPr>
        <p:txBody>
          <a:bodyPr wrap="square">
            <a:spAutoFit/>
          </a:bodyPr>
          <a:lstStyle/>
          <a:p>
            <a:pPr marL="0" marR="0" algn="just">
              <a:spcBef>
                <a:spcPts val="0"/>
              </a:spcBef>
              <a:spcAft>
                <a:spcPts val="0"/>
              </a:spcAft>
            </a:pPr>
            <a:r>
              <a:rPr lang="en-IN" sz="1800" b="1" kern="100" dirty="0">
                <a:effectLst/>
                <a:latin typeface="Calibri" panose="020F0502020204030204" charset="0"/>
                <a:ea typeface="SimSun" panose="02010600030101010101" pitchFamily="2" charset="-122"/>
                <a:cs typeface="Times New Roman" panose="02020603050405020304" pitchFamily="18" charset="0"/>
              </a:rPr>
              <a:t>3. WRITE A QUARRY TO DISPLAY CONTACT NAME , CONTACT PHONE NO AND FIND OUT BLOCKED LIST FROM TABLE USIN ORDER BY NUMBERS.</a:t>
            </a:r>
            <a:endParaRPr lang="en-US" sz="18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1693628" y="3280720"/>
            <a:ext cx="6681083" cy="1477328"/>
          </a:xfrm>
          <a:prstGeom prst="rect">
            <a:avLst/>
          </a:prstGeom>
          <a:noFill/>
        </p:spPr>
        <p:txBody>
          <a:bodyPr wrap="square">
            <a:spAutoFit/>
          </a:bodyPr>
          <a:lstStyle/>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 </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CONTACT1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DESC</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6" name="TextBox 5"/>
          <p:cNvSpPr txBox="1"/>
          <p:nvPr/>
        </p:nvSpPr>
        <p:spPr>
          <a:xfrm>
            <a:off x="858741" y="5621572"/>
            <a:ext cx="1860605" cy="369332"/>
          </a:xfrm>
          <a:prstGeom prst="rect">
            <a:avLst/>
          </a:prstGeom>
          <a:noFill/>
        </p:spPr>
        <p:txBody>
          <a:bodyPr wrap="square" rtlCol="0">
            <a:spAutoFit/>
          </a:bodyPr>
          <a:lstStyle/>
          <a:p>
            <a:r>
              <a:rPr lang="en-US" b="1" dirty="0"/>
              <a:t>OUTPUT</a:t>
            </a:r>
            <a:r>
              <a:rPr lang="en-US" dirty="0"/>
              <a:t>:</a:t>
            </a:r>
          </a:p>
        </p:txBody>
      </p:sp>
      <p:pic>
        <p:nvPicPr>
          <p:cNvPr id="7" name="Picture 6"/>
          <p:cNvPicPr>
            <a:picLocks noChangeAspect="1"/>
          </p:cNvPicPr>
          <p:nvPr/>
        </p:nvPicPr>
        <p:blipFill>
          <a:blip r:embed="rId2"/>
          <a:stretch>
            <a:fillRect/>
          </a:stretch>
        </p:blipFill>
        <p:spPr>
          <a:xfrm>
            <a:off x="2272084" y="5414665"/>
            <a:ext cx="2530503" cy="926672"/>
          </a:xfrm>
          <a:prstGeom prst="rect">
            <a:avLst/>
          </a:prstGeom>
        </p:spPr>
      </p:pic>
      <p:pic>
        <p:nvPicPr>
          <p:cNvPr id="8" name="Picture 7"/>
          <p:cNvPicPr>
            <a:picLocks noChangeAspect="1"/>
          </p:cNvPicPr>
          <p:nvPr/>
        </p:nvPicPr>
        <p:blipFill>
          <a:blip r:embed="rId3"/>
          <a:stretch>
            <a:fillRect/>
          </a:stretch>
        </p:blipFill>
        <p:spPr>
          <a:xfrm>
            <a:off x="4203028" y="1475084"/>
            <a:ext cx="3785944" cy="1477328"/>
          </a:xfrm>
          <a:prstGeom prst="rect">
            <a:avLst/>
          </a:prstGeom>
        </p:spPr>
      </p:pic>
      <p:pic>
        <p:nvPicPr>
          <p:cNvPr id="9" name="Picture 8"/>
          <p:cNvPicPr>
            <a:picLocks noChangeAspect="1"/>
          </p:cNvPicPr>
          <p:nvPr/>
        </p:nvPicPr>
        <p:blipFill>
          <a:blip r:embed="rId4"/>
          <a:stretch>
            <a:fillRect/>
          </a:stretch>
        </p:blipFill>
        <p:spPr>
          <a:xfrm>
            <a:off x="1354524" y="1506817"/>
            <a:ext cx="2597121" cy="14773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322" y="334114"/>
            <a:ext cx="8255442" cy="923330"/>
          </a:xfrm>
          <a:prstGeom prst="rect">
            <a:avLst/>
          </a:prstGeom>
          <a:noFill/>
        </p:spPr>
        <p:txBody>
          <a:bodyPr wrap="square">
            <a:spAutoFit/>
          </a:bodyPr>
          <a:lstStyle/>
          <a:p>
            <a:pPr marL="0" marR="0" algn="just">
              <a:spcBef>
                <a:spcPts val="0"/>
              </a:spcBef>
              <a:spcAft>
                <a:spcPts val="0"/>
              </a:spcAft>
            </a:pPr>
            <a:r>
              <a:rPr lang="en-IN" sz="1800" b="1" kern="100">
                <a:effectLst/>
                <a:latin typeface="Calibri" panose="020F0502020204030204" charset="0"/>
                <a:ea typeface="SimSun" panose="02010600030101010101" pitchFamily="2" charset="-122"/>
                <a:cs typeface="Times New Roman" panose="02020603050405020304" pitchFamily="18" charset="0"/>
              </a:rPr>
              <a:t>4. WRITE A QUARRY TO DISPLAY ALL ATRIBUTE AND JOIN 4 TABLES (USER TABLE,CONTACT TABLE,CHAT TABLE,BLOCK TABLE) FOR GETTING THOSE DATA.</a:t>
            </a:r>
            <a:endParaRPr lang="en-US" sz="1800" kern="100">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IN" sz="1800" b="1" kern="100">
                <a:effectLst/>
                <a:latin typeface="Calibri" panose="020F0502020204030204" charset="0"/>
                <a:ea typeface="SimSun" panose="02010600030101010101" pitchFamily="2" charset="-122"/>
                <a:cs typeface="Times New Roman" panose="02020603050405020304" pitchFamily="18" charset="0"/>
              </a:rPr>
              <a:t> </a:t>
            </a:r>
            <a:endParaRPr lang="en-US" sz="18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906448" y="3243558"/>
            <a:ext cx="9374588" cy="1477328"/>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USER1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PROFILE_ID</a:t>
            </a:r>
            <a:r>
              <a:rPr lang="en-US" sz="1800" dirty="0">
                <a:solidFill>
                  <a:srgbClr val="808080"/>
                </a:solidFill>
                <a:latin typeface="Consolas" panose="020B0609020204030204" pitchFamily="49" charset="0"/>
              </a:rPr>
              <a:t>,</a:t>
            </a:r>
          </a:p>
          <a:p>
            <a:r>
              <a:rPr lang="en-US" sz="1800" dirty="0">
                <a:solidFill>
                  <a:srgbClr val="000000"/>
                </a:solidFill>
                <a:latin typeface="Consolas" panose="020B0609020204030204" pitchFamily="49" charset="0"/>
              </a:rPr>
              <a:t>BLOCKLIST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CONTACT1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p>
          <a:p>
            <a:r>
              <a:rPr lang="sv-SE" sz="1800" dirty="0">
                <a:solidFill>
                  <a:srgbClr val="808080"/>
                </a:solidFill>
                <a:latin typeface="Consolas" panose="020B0609020204030204" pitchFamily="49" charset="0"/>
              </a:rPr>
              <a:t>JOIN</a:t>
            </a:r>
            <a:r>
              <a:rPr lang="sv-SE" sz="1800" dirty="0">
                <a:solidFill>
                  <a:srgbClr val="000000"/>
                </a:solidFill>
                <a:latin typeface="Consolas" panose="020B0609020204030204" pitchFamily="49" charset="0"/>
              </a:rPr>
              <a:t> BLOCKLIST </a:t>
            </a:r>
            <a:r>
              <a:rPr lang="sv-SE" sz="1800" dirty="0">
                <a:solidFill>
                  <a:srgbClr val="0000FF"/>
                </a:solidFill>
                <a:latin typeface="Consolas" panose="020B0609020204030204" pitchFamily="49" charset="0"/>
              </a:rPr>
              <a:t>ON</a:t>
            </a:r>
            <a:r>
              <a:rPr lang="sv-SE" sz="1800" dirty="0">
                <a:solidFill>
                  <a:srgbClr val="000000"/>
                </a:solidFill>
                <a:latin typeface="Consolas" panose="020B0609020204030204" pitchFamily="49" charset="0"/>
              </a:rPr>
              <a:t> CHATS</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BLOCK_ID</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BLOCKLIST</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BLOCK_ID</a:t>
            </a:r>
          </a:p>
          <a:p>
            <a:r>
              <a:rPr lang="sv-SE" sz="1800" dirty="0">
                <a:solidFill>
                  <a:srgbClr val="808080"/>
                </a:solidFill>
                <a:latin typeface="Consolas" panose="020B0609020204030204" pitchFamily="49" charset="0"/>
              </a:rPr>
              <a:t>JOIN</a:t>
            </a:r>
            <a:r>
              <a:rPr lang="sv-SE" sz="1800" dirty="0">
                <a:solidFill>
                  <a:srgbClr val="000000"/>
                </a:solidFill>
                <a:latin typeface="Consolas" panose="020B0609020204030204" pitchFamily="49" charset="0"/>
              </a:rPr>
              <a:t> USER1 </a:t>
            </a:r>
            <a:r>
              <a:rPr lang="sv-SE" sz="1800" dirty="0">
                <a:solidFill>
                  <a:srgbClr val="0000FF"/>
                </a:solidFill>
                <a:latin typeface="Consolas" panose="020B0609020204030204" pitchFamily="49" charset="0"/>
              </a:rPr>
              <a:t>ON</a:t>
            </a:r>
            <a:r>
              <a:rPr lang="sv-SE" sz="1800" dirty="0">
                <a:solidFill>
                  <a:srgbClr val="000000"/>
                </a:solidFill>
                <a:latin typeface="Consolas" panose="020B0609020204030204" pitchFamily="49" charset="0"/>
              </a:rPr>
              <a:t> USER1</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BLOCK_ID</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BLOCKLIST</a:t>
            </a:r>
            <a:r>
              <a:rPr lang="sv-SE" sz="1800" dirty="0">
                <a:solidFill>
                  <a:srgbClr val="808080"/>
                </a:solidFill>
                <a:latin typeface="Consolas" panose="020B0609020204030204" pitchFamily="49" charset="0"/>
              </a:rPr>
              <a:t>.</a:t>
            </a:r>
            <a:r>
              <a:rPr lang="sv-SE" sz="1800" dirty="0">
                <a:solidFill>
                  <a:srgbClr val="000000"/>
                </a:solidFill>
                <a:latin typeface="Consolas" panose="020B0609020204030204" pitchFamily="49" charset="0"/>
              </a:rPr>
              <a:t>BLOCK_ID</a:t>
            </a:r>
            <a:r>
              <a:rPr lang="sv-SE" sz="1800" dirty="0">
                <a:solidFill>
                  <a:srgbClr val="808080"/>
                </a:solidFill>
                <a:latin typeface="Consolas" panose="020B0609020204030204" pitchFamily="49" charset="0"/>
              </a:rPr>
              <a:t>;</a:t>
            </a:r>
            <a:endParaRPr lang="en-US" dirty="0"/>
          </a:p>
        </p:txBody>
      </p:sp>
      <p:pic>
        <p:nvPicPr>
          <p:cNvPr id="6" name="Picture 5"/>
          <p:cNvPicPr>
            <a:picLocks noChangeAspect="1"/>
          </p:cNvPicPr>
          <p:nvPr/>
        </p:nvPicPr>
        <p:blipFill>
          <a:blip r:embed="rId2"/>
          <a:stretch>
            <a:fillRect/>
          </a:stretch>
        </p:blipFill>
        <p:spPr>
          <a:xfrm>
            <a:off x="5067783" y="1368355"/>
            <a:ext cx="2597121" cy="1481456"/>
          </a:xfrm>
          <a:prstGeom prst="rect">
            <a:avLst/>
          </a:prstGeom>
        </p:spPr>
      </p:pic>
      <p:pic>
        <p:nvPicPr>
          <p:cNvPr id="7" name="Picture 6"/>
          <p:cNvPicPr>
            <a:picLocks noChangeAspect="1"/>
          </p:cNvPicPr>
          <p:nvPr/>
        </p:nvPicPr>
        <p:blipFill>
          <a:blip r:embed="rId3"/>
          <a:stretch>
            <a:fillRect/>
          </a:stretch>
        </p:blipFill>
        <p:spPr>
          <a:xfrm>
            <a:off x="906448" y="1368355"/>
            <a:ext cx="3792041" cy="1475360"/>
          </a:xfrm>
          <a:prstGeom prst="rect">
            <a:avLst/>
          </a:prstGeom>
        </p:spPr>
      </p:pic>
      <p:pic>
        <p:nvPicPr>
          <p:cNvPr id="8" name="Picture 7" descr="Screenshot (21)"/>
          <p:cNvPicPr/>
          <p:nvPr/>
        </p:nvPicPr>
        <p:blipFill>
          <a:blip r:embed="rId4"/>
          <a:stretch>
            <a:fillRect/>
          </a:stretch>
        </p:blipFill>
        <p:spPr>
          <a:xfrm>
            <a:off x="2417251" y="5145646"/>
            <a:ext cx="4562475" cy="962025"/>
          </a:xfrm>
          <a:prstGeom prst="rect">
            <a:avLst/>
          </a:prstGeom>
        </p:spPr>
      </p:pic>
      <p:sp>
        <p:nvSpPr>
          <p:cNvPr id="9" name="TextBox 8"/>
          <p:cNvSpPr txBox="1"/>
          <p:nvPr/>
        </p:nvSpPr>
        <p:spPr>
          <a:xfrm>
            <a:off x="1113184" y="5414046"/>
            <a:ext cx="2107096" cy="365760"/>
          </a:xfrm>
          <a:prstGeom prst="rect">
            <a:avLst/>
          </a:prstGeom>
          <a:noFill/>
        </p:spPr>
        <p:txBody>
          <a:bodyPr wrap="square" rtlCol="0">
            <a:spAutoFit/>
          </a:bodyPr>
          <a:lstStyle/>
          <a:p>
            <a:r>
              <a:rPr lang="en-US" b="1" dirty="0"/>
              <a:t>OUTPUT: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7909" y="753359"/>
            <a:ext cx="7881730" cy="369332"/>
          </a:xfrm>
          <a:prstGeom prst="rect">
            <a:avLst/>
          </a:prstGeom>
          <a:noFill/>
        </p:spPr>
        <p:txBody>
          <a:bodyPr wrap="square">
            <a:spAutoFit/>
          </a:bodyPr>
          <a:lstStyle/>
          <a:p>
            <a:pPr marL="0" marR="0" algn="just">
              <a:spcBef>
                <a:spcPts val="0"/>
              </a:spcBef>
              <a:spcAft>
                <a:spcPts val="0"/>
              </a:spcAft>
            </a:pPr>
            <a:r>
              <a:rPr lang="en-IN" sz="1800" b="1" kern="100" dirty="0">
                <a:effectLst/>
                <a:latin typeface="Calibri" panose="020F0502020204030204" charset="0"/>
                <a:ea typeface="SimSun" panose="02010600030101010101" pitchFamily="2" charset="-122"/>
                <a:cs typeface="Times New Roman" panose="02020603050405020304" pitchFamily="18" charset="0"/>
              </a:rPr>
              <a:t>5. WRITE A QUARRY TO DISPLAY DATA USING JOINS ALL TABLE AND FIND OUT </a:t>
            </a:r>
            <a:endParaRPr lang="en-US" sz="1800" b="1"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5" name="TextBox 4"/>
          <p:cNvSpPr txBox="1"/>
          <p:nvPr/>
        </p:nvSpPr>
        <p:spPr>
          <a:xfrm>
            <a:off x="914401" y="3429000"/>
            <a:ext cx="9318928" cy="1477328"/>
          </a:xfrm>
          <a:prstGeom prst="rect">
            <a:avLst/>
          </a:prstGeom>
          <a:noFill/>
        </p:spPr>
        <p:txBody>
          <a:bodyPr wrap="square">
            <a:spAutoFit/>
          </a:bodyPr>
          <a:lstStyle/>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gn="l">
              <a:spcBef>
                <a:spcPts val="0"/>
              </a:spcBef>
              <a:spcAft>
                <a:spcPts val="0"/>
              </a:spcAft>
            </a:pP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ONLINE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kern="1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kern="1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US" sz="1800" kern="1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 </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738113" y="1459787"/>
            <a:ext cx="3798137" cy="1664352"/>
          </a:xfrm>
          <a:prstGeom prst="rect">
            <a:avLst/>
          </a:prstGeom>
        </p:spPr>
      </p:pic>
      <p:pic>
        <p:nvPicPr>
          <p:cNvPr id="7" name="Picture 6"/>
          <p:cNvPicPr>
            <a:picLocks noChangeAspect="1"/>
          </p:cNvPicPr>
          <p:nvPr/>
        </p:nvPicPr>
        <p:blipFill>
          <a:blip r:embed="rId3"/>
          <a:stretch>
            <a:fillRect/>
          </a:stretch>
        </p:blipFill>
        <p:spPr>
          <a:xfrm>
            <a:off x="4775752" y="1459787"/>
            <a:ext cx="3493311" cy="1664352"/>
          </a:xfrm>
          <a:prstGeom prst="rect">
            <a:avLst/>
          </a:prstGeom>
        </p:spPr>
      </p:pic>
      <p:sp>
        <p:nvSpPr>
          <p:cNvPr id="8" name="TextBox 7"/>
          <p:cNvSpPr txBox="1"/>
          <p:nvPr/>
        </p:nvSpPr>
        <p:spPr>
          <a:xfrm>
            <a:off x="1001863" y="5026522"/>
            <a:ext cx="1701579" cy="369332"/>
          </a:xfrm>
          <a:prstGeom prst="rect">
            <a:avLst/>
          </a:prstGeom>
          <a:noFill/>
        </p:spPr>
        <p:txBody>
          <a:bodyPr wrap="square" rtlCol="0">
            <a:spAutoFit/>
          </a:bodyPr>
          <a:lstStyle/>
          <a:p>
            <a:r>
              <a:rPr lang="en-US" b="1" dirty="0"/>
              <a:t>OUTPUT:</a:t>
            </a:r>
          </a:p>
        </p:txBody>
      </p:sp>
      <p:pic>
        <p:nvPicPr>
          <p:cNvPr id="9" name="Picture 8" descr="Screenshot (20)"/>
          <p:cNvPicPr/>
          <p:nvPr/>
        </p:nvPicPr>
        <p:blipFill>
          <a:blip r:embed="rId4"/>
          <a:stretch>
            <a:fillRect/>
          </a:stretch>
        </p:blipFill>
        <p:spPr>
          <a:xfrm>
            <a:off x="2426721" y="4920676"/>
            <a:ext cx="4857750" cy="5810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1579" y="3071393"/>
            <a:ext cx="7515970" cy="830997"/>
          </a:xfrm>
          <a:prstGeom prst="rect">
            <a:avLst/>
          </a:prstGeom>
          <a:noFill/>
        </p:spPr>
        <p:txBody>
          <a:bodyPr wrap="square">
            <a:spAutoFit/>
          </a:bodyPr>
          <a:lstStyle/>
          <a:p>
            <a:r>
              <a:rPr lang="en-US" sz="4800" b="1" u="sng" dirty="0">
                <a:solidFill>
                  <a:schemeClr val="accent1">
                    <a:lumMod val="50000"/>
                  </a:schemeClr>
                </a:solidFill>
              </a:rPr>
              <a:t>SAIPAVAN PART OF CODES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1764" y="337337"/>
            <a:ext cx="8134183" cy="1361014"/>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1.WRITE A QUERY TO GET PARTICULAR STATUS DATA USING LIKE OPERATOR AND JOINS(WHEN WE KEPT THAT STATUS AND DATA NAME LIKE 'S%N'). IT DISPLAYS STATUS_ID,NAME,TIME AND DATE.</a:t>
            </a:r>
          </a:p>
          <a:p>
            <a:endParaRPr lang="en-US" b="1" dirty="0"/>
          </a:p>
        </p:txBody>
      </p:sp>
      <p:pic>
        <p:nvPicPr>
          <p:cNvPr id="8" name="Picture 7"/>
          <p:cNvPicPr>
            <a:picLocks noChangeAspect="1"/>
          </p:cNvPicPr>
          <p:nvPr/>
        </p:nvPicPr>
        <p:blipFill>
          <a:blip r:embed="rId2"/>
          <a:stretch>
            <a:fillRect/>
          </a:stretch>
        </p:blipFill>
        <p:spPr>
          <a:xfrm>
            <a:off x="1033650" y="1491593"/>
            <a:ext cx="3493311" cy="1664352"/>
          </a:xfrm>
          <a:prstGeom prst="rect">
            <a:avLst/>
          </a:prstGeom>
        </p:spPr>
      </p:pic>
      <p:sp>
        <p:nvSpPr>
          <p:cNvPr id="11" name="TextBox 10"/>
          <p:cNvSpPr txBox="1"/>
          <p:nvPr/>
        </p:nvSpPr>
        <p:spPr>
          <a:xfrm>
            <a:off x="922332" y="3467262"/>
            <a:ext cx="8412500" cy="1391791"/>
          </a:xfrm>
          <a:prstGeom prst="rect">
            <a:avLst/>
          </a:prstGeom>
          <a:noFill/>
        </p:spPr>
        <p:txBody>
          <a:bodyPr wrap="square">
            <a:spAutoFit/>
          </a:bodyPr>
          <a:lstStyle/>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dirty="0">
                <a:latin typeface="Calibri" panose="020F0502020204030204" pitchFamily="34"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PROFILE_DP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LIKE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'S%N'</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spcBef>
                <a:spcPts val="0"/>
              </a:spcBef>
              <a:spcAft>
                <a:spcPts val="0"/>
              </a:spcAft>
            </a:pP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13" name="TextBox 12"/>
          <p:cNvSpPr txBox="1"/>
          <p:nvPr/>
        </p:nvSpPr>
        <p:spPr>
          <a:xfrm>
            <a:off x="1089330" y="5248997"/>
            <a:ext cx="1963972" cy="369332"/>
          </a:xfrm>
          <a:prstGeom prst="rect">
            <a:avLst/>
          </a:prstGeom>
          <a:noFill/>
        </p:spPr>
        <p:txBody>
          <a:bodyPr wrap="square" rtlCol="0">
            <a:spAutoFit/>
          </a:bodyPr>
          <a:lstStyle/>
          <a:p>
            <a:r>
              <a:rPr lang="en-US" b="1" dirty="0"/>
              <a:t>OUTPUT:</a:t>
            </a:r>
          </a:p>
        </p:txBody>
      </p:sp>
      <p:pic>
        <p:nvPicPr>
          <p:cNvPr id="2" name="Picture 1">
            <a:extLst>
              <a:ext uri="{FF2B5EF4-FFF2-40B4-BE49-F238E27FC236}">
                <a16:creationId xmlns:a16="http://schemas.microsoft.com/office/drawing/2014/main" id="{2D16AF63-6773-46FD-8CB5-72C79178956D}"/>
              </a:ext>
            </a:extLst>
          </p:cNvPr>
          <p:cNvPicPr>
            <a:picLocks noChangeAspect="1"/>
          </p:cNvPicPr>
          <p:nvPr/>
        </p:nvPicPr>
        <p:blipFill>
          <a:blip r:embed="rId3"/>
          <a:stretch>
            <a:fillRect/>
          </a:stretch>
        </p:blipFill>
        <p:spPr>
          <a:xfrm>
            <a:off x="4660058" y="1467207"/>
            <a:ext cx="4507775" cy="1671087"/>
          </a:xfrm>
          <a:prstGeom prst="rect">
            <a:avLst/>
          </a:prstGeom>
        </p:spPr>
      </p:pic>
      <p:pic>
        <p:nvPicPr>
          <p:cNvPr id="4" name="Picture 3">
            <a:extLst>
              <a:ext uri="{FF2B5EF4-FFF2-40B4-BE49-F238E27FC236}">
                <a16:creationId xmlns:a16="http://schemas.microsoft.com/office/drawing/2014/main" id="{4ED4D363-3CE0-410A-A874-BEE199B662A7}"/>
              </a:ext>
            </a:extLst>
          </p:cNvPr>
          <p:cNvPicPr>
            <a:picLocks noChangeAspect="1"/>
          </p:cNvPicPr>
          <p:nvPr/>
        </p:nvPicPr>
        <p:blipFill>
          <a:blip r:embed="rId4"/>
          <a:stretch>
            <a:fillRect/>
          </a:stretch>
        </p:blipFill>
        <p:spPr>
          <a:xfrm>
            <a:off x="2449257" y="4948989"/>
            <a:ext cx="3286029" cy="96934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7666" y="345392"/>
            <a:ext cx="7778363" cy="1759969"/>
          </a:xfrm>
          <a:prstGeom prst="rect">
            <a:avLst/>
          </a:prstGeom>
          <a:noFill/>
        </p:spPr>
        <p:txBody>
          <a:bodyPr wrap="square">
            <a:spAutoFit/>
          </a:bodyPr>
          <a:lstStyle/>
          <a:p>
            <a:pPr marL="0" marR="0">
              <a:lnSpc>
                <a:spcPct val="107000"/>
              </a:lnSpc>
              <a:spcBef>
                <a:spcPts val="0"/>
              </a:spcBef>
              <a:spcAft>
                <a:spcPts val="800"/>
              </a:spcAft>
            </a:pPr>
            <a:r>
              <a:rPr lang="en-US" b="1" dirty="0"/>
              <a:t>2.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WRITE A QUERY TO DISPLAY THE BLOCK-LIST PERSON LAST MESSAGES WITH DATE AND TIME. USING JOINS WITH  ORDER BY IN ASCENDING ORDER.IT DISPLAYS CHAT_ID,NAME,PHONE_NO,MESSAGE,DATE,TIME AND BLOCK_ID.</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b="1" dirty="0"/>
          </a:p>
        </p:txBody>
      </p:sp>
      <p:sp>
        <p:nvSpPr>
          <p:cNvPr id="7" name="TextBox 6"/>
          <p:cNvSpPr txBox="1"/>
          <p:nvPr/>
        </p:nvSpPr>
        <p:spPr>
          <a:xfrm>
            <a:off x="707666" y="3278126"/>
            <a:ext cx="9819861" cy="1995931"/>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TOP</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1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nSpc>
                <a:spcPct val="107000"/>
              </a:lnSpc>
              <a:spcBef>
                <a:spcPts val="0"/>
              </a:spcBef>
              <a:spcAft>
                <a:spcPts val="80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DESC</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spcBef>
                <a:spcPts val="0"/>
              </a:spcBef>
              <a:spcAft>
                <a:spcPts val="0"/>
              </a:spcAft>
            </a:pP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8" name="TextBox 7"/>
          <p:cNvSpPr txBox="1"/>
          <p:nvPr/>
        </p:nvSpPr>
        <p:spPr>
          <a:xfrm>
            <a:off x="1941442" y="5507214"/>
            <a:ext cx="1614115" cy="365760"/>
          </a:xfrm>
          <a:prstGeom prst="rect">
            <a:avLst/>
          </a:prstGeom>
          <a:noFill/>
        </p:spPr>
        <p:txBody>
          <a:bodyPr wrap="square" rtlCol="0">
            <a:spAutoFit/>
          </a:bodyPr>
          <a:lstStyle/>
          <a:p>
            <a:r>
              <a:rPr lang="en-US" b="1" dirty="0"/>
              <a:t>OUTPUT:</a:t>
            </a:r>
          </a:p>
        </p:txBody>
      </p:sp>
      <p:pic>
        <p:nvPicPr>
          <p:cNvPr id="2" name="Picture 1">
            <a:extLst>
              <a:ext uri="{FF2B5EF4-FFF2-40B4-BE49-F238E27FC236}">
                <a16:creationId xmlns:a16="http://schemas.microsoft.com/office/drawing/2014/main" id="{A7089910-2AB5-4E6E-8F55-CE981F67601B}"/>
              </a:ext>
            </a:extLst>
          </p:cNvPr>
          <p:cNvPicPr>
            <a:picLocks noChangeAspect="1"/>
          </p:cNvPicPr>
          <p:nvPr/>
        </p:nvPicPr>
        <p:blipFill>
          <a:blip r:embed="rId2"/>
          <a:stretch>
            <a:fillRect/>
          </a:stretch>
        </p:blipFill>
        <p:spPr>
          <a:xfrm>
            <a:off x="1270851" y="1427982"/>
            <a:ext cx="3798137" cy="1664352"/>
          </a:xfrm>
          <a:prstGeom prst="rect">
            <a:avLst/>
          </a:prstGeom>
        </p:spPr>
      </p:pic>
      <p:pic>
        <p:nvPicPr>
          <p:cNvPr id="6" name="Picture 5">
            <a:extLst>
              <a:ext uri="{FF2B5EF4-FFF2-40B4-BE49-F238E27FC236}">
                <a16:creationId xmlns:a16="http://schemas.microsoft.com/office/drawing/2014/main" id="{FA694B88-7C32-44AA-8652-A907C8F3792C}"/>
              </a:ext>
            </a:extLst>
          </p:cNvPr>
          <p:cNvPicPr>
            <a:picLocks noChangeAspect="1"/>
          </p:cNvPicPr>
          <p:nvPr/>
        </p:nvPicPr>
        <p:blipFill>
          <a:blip r:embed="rId3"/>
          <a:stretch>
            <a:fillRect/>
          </a:stretch>
        </p:blipFill>
        <p:spPr>
          <a:xfrm>
            <a:off x="5215060" y="1413860"/>
            <a:ext cx="2597121" cy="1664351"/>
          </a:xfrm>
          <a:prstGeom prst="rect">
            <a:avLst/>
          </a:prstGeom>
        </p:spPr>
      </p:pic>
      <p:pic>
        <p:nvPicPr>
          <p:cNvPr id="10" name="Picture 9">
            <a:extLst>
              <a:ext uri="{FF2B5EF4-FFF2-40B4-BE49-F238E27FC236}">
                <a16:creationId xmlns:a16="http://schemas.microsoft.com/office/drawing/2014/main" id="{835E45A6-FAD8-4B8F-91B5-216CDE300A92}"/>
              </a:ext>
            </a:extLst>
          </p:cNvPr>
          <p:cNvPicPr>
            <a:picLocks noChangeAspect="1"/>
          </p:cNvPicPr>
          <p:nvPr/>
        </p:nvPicPr>
        <p:blipFill>
          <a:blip r:embed="rId4"/>
          <a:stretch>
            <a:fillRect/>
          </a:stretch>
        </p:blipFill>
        <p:spPr>
          <a:xfrm>
            <a:off x="3169919" y="5274057"/>
            <a:ext cx="4572396" cy="8108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6347" y="432857"/>
            <a:ext cx="8414468" cy="1463606"/>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3. WRITE A QUERY TO GET ALL USERS IN HIS PROFILE THAT WILL SHOW.USING INNER JOINS AND ORDER BY IN ASC. IT DISPLAYS USER_ID,NAME,PHONE_NO AND ABOUT.</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b="1" dirty="0"/>
          </a:p>
        </p:txBody>
      </p:sp>
      <p:pic>
        <p:nvPicPr>
          <p:cNvPr id="5" name="Picture 4"/>
          <p:cNvPicPr>
            <a:picLocks noChangeAspect="1"/>
          </p:cNvPicPr>
          <p:nvPr/>
        </p:nvPicPr>
        <p:blipFill>
          <a:blip r:embed="rId2"/>
          <a:stretch>
            <a:fillRect/>
          </a:stretch>
        </p:blipFill>
        <p:spPr>
          <a:xfrm>
            <a:off x="4690750" y="1315848"/>
            <a:ext cx="4767485" cy="1546337"/>
          </a:xfrm>
          <a:prstGeom prst="rect">
            <a:avLst/>
          </a:prstGeom>
        </p:spPr>
      </p:pic>
      <p:sp>
        <p:nvSpPr>
          <p:cNvPr id="7" name="TextBox 6"/>
          <p:cNvSpPr txBox="1"/>
          <p:nvPr/>
        </p:nvSpPr>
        <p:spPr>
          <a:xfrm>
            <a:off x="653671" y="3269442"/>
            <a:ext cx="9042621" cy="1045286"/>
          </a:xfrm>
          <a:prstGeom prst="rect">
            <a:avLst/>
          </a:prstGeom>
          <a:noFill/>
        </p:spPr>
        <p:txBody>
          <a:bodyPr wrap="square">
            <a:spAutoFit/>
          </a:bodyPr>
          <a:lstStyle/>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ABOUT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PROFILE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PROFILE_ID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endParaRPr lang="en-US" sz="2000" kern="100" dirty="0">
              <a:effectLst/>
              <a:latin typeface="Calibri" panose="020F0502020204030204" charset="0"/>
              <a:ea typeface="SimSun" panose="02010600030101010101" pitchFamily="2" charset="-122"/>
              <a:cs typeface="Times New Roman" panose="02020603050405020304" pitchFamily="18" charset="0"/>
            </a:endParaRPr>
          </a:p>
        </p:txBody>
      </p:sp>
      <p:sp>
        <p:nvSpPr>
          <p:cNvPr id="8" name="TextBox 7"/>
          <p:cNvSpPr txBox="1"/>
          <p:nvPr/>
        </p:nvSpPr>
        <p:spPr>
          <a:xfrm>
            <a:off x="1995778" y="4673680"/>
            <a:ext cx="1908313" cy="381471"/>
          </a:xfrm>
          <a:prstGeom prst="rect">
            <a:avLst/>
          </a:prstGeom>
          <a:noFill/>
        </p:spPr>
        <p:txBody>
          <a:bodyPr wrap="square" rtlCol="0">
            <a:spAutoFit/>
          </a:bodyPr>
          <a:lstStyle/>
          <a:p>
            <a:r>
              <a:rPr lang="en-US" b="1" dirty="0"/>
              <a:t>OUTPUT:</a:t>
            </a:r>
          </a:p>
        </p:txBody>
      </p:sp>
      <p:pic>
        <p:nvPicPr>
          <p:cNvPr id="2" name="Picture 1">
            <a:extLst>
              <a:ext uri="{FF2B5EF4-FFF2-40B4-BE49-F238E27FC236}">
                <a16:creationId xmlns:a16="http://schemas.microsoft.com/office/drawing/2014/main" id="{B94A486B-8749-4A04-AFAE-1744F0599C51}"/>
              </a:ext>
            </a:extLst>
          </p:cNvPr>
          <p:cNvPicPr>
            <a:picLocks noChangeAspect="1"/>
          </p:cNvPicPr>
          <p:nvPr/>
        </p:nvPicPr>
        <p:blipFill>
          <a:blip r:embed="rId3"/>
          <a:stretch>
            <a:fillRect/>
          </a:stretch>
        </p:blipFill>
        <p:spPr>
          <a:xfrm>
            <a:off x="1113163" y="1304741"/>
            <a:ext cx="3493311" cy="1579594"/>
          </a:xfrm>
          <a:prstGeom prst="rect">
            <a:avLst/>
          </a:prstGeom>
        </p:spPr>
      </p:pic>
      <p:pic>
        <p:nvPicPr>
          <p:cNvPr id="10" name="Picture 9">
            <a:extLst>
              <a:ext uri="{FF2B5EF4-FFF2-40B4-BE49-F238E27FC236}">
                <a16:creationId xmlns:a16="http://schemas.microsoft.com/office/drawing/2014/main" id="{4043C011-2771-4D13-ACC2-CFAAC81BB3FD}"/>
              </a:ext>
            </a:extLst>
          </p:cNvPr>
          <p:cNvPicPr/>
          <p:nvPr/>
        </p:nvPicPr>
        <p:blipFill>
          <a:blip r:embed="rId4">
            <a:extLst>
              <a:ext uri="{28A0092B-C50C-407E-A947-70E740481C1C}">
                <a14:useLocalDpi xmlns:a14="http://schemas.microsoft.com/office/drawing/2010/main" val="0"/>
              </a:ext>
            </a:extLst>
          </a:blip>
          <a:stretch>
            <a:fillRect/>
          </a:stretch>
        </p:blipFill>
        <p:spPr>
          <a:xfrm>
            <a:off x="3110285" y="4436026"/>
            <a:ext cx="4572000" cy="12382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44B43D-B7BC-40C5-A70D-1AA450C2A190}"/>
              </a:ext>
            </a:extLst>
          </p:cNvPr>
          <p:cNvSpPr txBox="1"/>
          <p:nvPr/>
        </p:nvSpPr>
        <p:spPr>
          <a:xfrm>
            <a:off x="628153" y="235454"/>
            <a:ext cx="8255442" cy="968278"/>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4.WRITE A QUERY TO GET PARTICULAR USER STATUS DATA USE OF PARTICULAR DATE AND TIME.USING JOINS WITH AND CONDITION. IT DISPLAYS STATUS_ID,NAME,TIME AND DATE.</a:t>
            </a:r>
          </a:p>
        </p:txBody>
      </p:sp>
      <p:pic>
        <p:nvPicPr>
          <p:cNvPr id="4" name="Picture 3">
            <a:extLst>
              <a:ext uri="{FF2B5EF4-FFF2-40B4-BE49-F238E27FC236}">
                <a16:creationId xmlns:a16="http://schemas.microsoft.com/office/drawing/2014/main" id="{111A2224-0199-4E8E-AD38-D6BA38FC47D8}"/>
              </a:ext>
            </a:extLst>
          </p:cNvPr>
          <p:cNvPicPr>
            <a:picLocks noChangeAspect="1"/>
          </p:cNvPicPr>
          <p:nvPr/>
        </p:nvPicPr>
        <p:blipFill>
          <a:blip r:embed="rId2"/>
          <a:stretch>
            <a:fillRect/>
          </a:stretch>
        </p:blipFill>
        <p:spPr>
          <a:xfrm>
            <a:off x="793707" y="1291196"/>
            <a:ext cx="3888384" cy="1618981"/>
          </a:xfrm>
          <a:prstGeom prst="rect">
            <a:avLst/>
          </a:prstGeom>
        </p:spPr>
      </p:pic>
      <p:pic>
        <p:nvPicPr>
          <p:cNvPr id="5" name="Picture 4">
            <a:extLst>
              <a:ext uri="{FF2B5EF4-FFF2-40B4-BE49-F238E27FC236}">
                <a16:creationId xmlns:a16="http://schemas.microsoft.com/office/drawing/2014/main" id="{2AE38FA6-E8D0-443D-B0D3-437F4E17CC7E}"/>
              </a:ext>
            </a:extLst>
          </p:cNvPr>
          <p:cNvPicPr>
            <a:picLocks noChangeAspect="1"/>
          </p:cNvPicPr>
          <p:nvPr/>
        </p:nvPicPr>
        <p:blipFill>
          <a:blip r:embed="rId3"/>
          <a:stretch>
            <a:fillRect/>
          </a:stretch>
        </p:blipFill>
        <p:spPr>
          <a:xfrm>
            <a:off x="4755874" y="1291197"/>
            <a:ext cx="4432927" cy="1618980"/>
          </a:xfrm>
          <a:prstGeom prst="rect">
            <a:avLst/>
          </a:prstGeom>
        </p:spPr>
      </p:pic>
      <p:sp>
        <p:nvSpPr>
          <p:cNvPr id="7" name="TextBox 6">
            <a:extLst>
              <a:ext uri="{FF2B5EF4-FFF2-40B4-BE49-F238E27FC236}">
                <a16:creationId xmlns:a16="http://schemas.microsoft.com/office/drawing/2014/main" id="{752F194D-4ED5-44D3-BC7A-333C5B743ACC}"/>
              </a:ext>
            </a:extLst>
          </p:cNvPr>
          <p:cNvSpPr txBox="1"/>
          <p:nvPr/>
        </p:nvSpPr>
        <p:spPr>
          <a:xfrm>
            <a:off x="722145" y="3361253"/>
            <a:ext cx="8780228" cy="1173142"/>
          </a:xfrm>
          <a:prstGeom prst="rect">
            <a:avLst/>
          </a:prstGeom>
          <a:noFill/>
        </p:spPr>
        <p:txBody>
          <a:bodyPr wrap="square">
            <a:spAutoFit/>
          </a:bodyPr>
          <a:lstStyle/>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STATUS_ID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'2021-05-09'</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AND</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STATUS1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5C543AC-32C5-4DBA-8620-4D9D3BFBAF02}"/>
              </a:ext>
            </a:extLst>
          </p:cNvPr>
          <p:cNvSpPr txBox="1"/>
          <p:nvPr/>
        </p:nvSpPr>
        <p:spPr>
          <a:xfrm>
            <a:off x="946205" y="5216056"/>
            <a:ext cx="1447138" cy="369332"/>
          </a:xfrm>
          <a:prstGeom prst="rect">
            <a:avLst/>
          </a:prstGeom>
          <a:noFill/>
        </p:spPr>
        <p:txBody>
          <a:bodyPr wrap="square" rtlCol="0">
            <a:spAutoFit/>
          </a:bodyPr>
          <a:lstStyle/>
          <a:p>
            <a:r>
              <a:rPr lang="en-US" b="1" dirty="0"/>
              <a:t>OUTPUT:</a:t>
            </a:r>
          </a:p>
        </p:txBody>
      </p:sp>
      <p:pic>
        <p:nvPicPr>
          <p:cNvPr id="9" name="Picture 8">
            <a:extLst>
              <a:ext uri="{FF2B5EF4-FFF2-40B4-BE49-F238E27FC236}">
                <a16:creationId xmlns:a16="http://schemas.microsoft.com/office/drawing/2014/main" id="{E953886E-59DB-4082-BD33-B99061AC35C5}"/>
              </a:ext>
            </a:extLst>
          </p:cNvPr>
          <p:cNvPicPr>
            <a:picLocks noChangeAspect="1"/>
          </p:cNvPicPr>
          <p:nvPr/>
        </p:nvPicPr>
        <p:blipFill>
          <a:blip r:embed="rId4"/>
          <a:stretch>
            <a:fillRect/>
          </a:stretch>
        </p:blipFill>
        <p:spPr>
          <a:xfrm>
            <a:off x="2163009" y="4972392"/>
            <a:ext cx="3029193" cy="1054698"/>
          </a:xfrm>
          <a:prstGeom prst="rect">
            <a:avLst/>
          </a:prstGeom>
        </p:spPr>
      </p:pic>
    </p:spTree>
    <p:extLst>
      <p:ext uri="{BB962C8B-B14F-4D97-AF65-F5344CB8AC3E}">
        <p14:creationId xmlns:p14="http://schemas.microsoft.com/office/powerpoint/2010/main" val="295795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7C5BC2-905F-4129-BBB9-9B9AD4EA7D15}"/>
              </a:ext>
            </a:extLst>
          </p:cNvPr>
          <p:cNvSpPr txBox="1"/>
          <p:nvPr/>
        </p:nvSpPr>
        <p:spPr>
          <a:xfrm>
            <a:off x="659958" y="375023"/>
            <a:ext cx="8756374" cy="1264642"/>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5. WRITE A QUERY TO GET WHOEVER IN CHATS AND WHOEVER IN BLOCK.IT DISPLAYS COMMON MEMBERS FROM BOTH CHATS TABLE AND BLOCK TABLE.FINALLY WE GET WHOEVER CHATTED PEOPLE IN BLOCK TABLE. USING JOINS AND DESC KEYWORD.IT DISPLAYS CHAT_ID,NAME,PHONE_NO,MESSAGE,DATE,TIME AND BLOCK_ID.</a:t>
            </a:r>
          </a:p>
        </p:txBody>
      </p:sp>
      <p:pic>
        <p:nvPicPr>
          <p:cNvPr id="4" name="Picture 3">
            <a:extLst>
              <a:ext uri="{FF2B5EF4-FFF2-40B4-BE49-F238E27FC236}">
                <a16:creationId xmlns:a16="http://schemas.microsoft.com/office/drawing/2014/main" id="{48F01352-6C73-4975-AA1C-EE51E8892D3B}"/>
              </a:ext>
            </a:extLst>
          </p:cNvPr>
          <p:cNvPicPr>
            <a:picLocks noChangeAspect="1"/>
          </p:cNvPicPr>
          <p:nvPr/>
        </p:nvPicPr>
        <p:blipFill>
          <a:blip r:embed="rId2"/>
          <a:stretch>
            <a:fillRect/>
          </a:stretch>
        </p:blipFill>
        <p:spPr>
          <a:xfrm>
            <a:off x="1124680" y="1698326"/>
            <a:ext cx="3804234" cy="1664352"/>
          </a:xfrm>
          <a:prstGeom prst="rect">
            <a:avLst/>
          </a:prstGeom>
        </p:spPr>
      </p:pic>
      <p:pic>
        <p:nvPicPr>
          <p:cNvPr id="5" name="Picture 4">
            <a:extLst>
              <a:ext uri="{FF2B5EF4-FFF2-40B4-BE49-F238E27FC236}">
                <a16:creationId xmlns:a16="http://schemas.microsoft.com/office/drawing/2014/main" id="{2FA26E1F-6AF1-4BF6-92B8-9DBBD03915CC}"/>
              </a:ext>
            </a:extLst>
          </p:cNvPr>
          <p:cNvPicPr>
            <a:picLocks noChangeAspect="1"/>
          </p:cNvPicPr>
          <p:nvPr/>
        </p:nvPicPr>
        <p:blipFill>
          <a:blip r:embed="rId3"/>
          <a:stretch>
            <a:fillRect/>
          </a:stretch>
        </p:blipFill>
        <p:spPr>
          <a:xfrm>
            <a:off x="5038145" y="1716216"/>
            <a:ext cx="2603218" cy="1664352"/>
          </a:xfrm>
          <a:prstGeom prst="rect">
            <a:avLst/>
          </a:prstGeom>
        </p:spPr>
      </p:pic>
      <p:sp>
        <p:nvSpPr>
          <p:cNvPr id="7" name="TextBox 6">
            <a:extLst>
              <a:ext uri="{FF2B5EF4-FFF2-40B4-BE49-F238E27FC236}">
                <a16:creationId xmlns:a16="http://schemas.microsoft.com/office/drawing/2014/main" id="{18862BCD-551C-4758-BD86-83A3B1B5FB8A}"/>
              </a:ext>
            </a:extLst>
          </p:cNvPr>
          <p:cNvSpPr txBox="1"/>
          <p:nvPr/>
        </p:nvSpPr>
        <p:spPr>
          <a:xfrm>
            <a:off x="659958" y="3209082"/>
            <a:ext cx="9273209" cy="2069862"/>
          </a:xfrm>
          <a:prstGeom prst="rect">
            <a:avLst/>
          </a:prstGeom>
          <a:noFill/>
        </p:spPr>
        <p:txBody>
          <a:bodyPr wrap="square">
            <a:spAutoFit/>
          </a:bodyPr>
          <a:lstStyle/>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nSpc>
                <a:spcPct val="107000"/>
              </a:lnSpc>
              <a:spcBef>
                <a:spcPts val="0"/>
              </a:spcBef>
              <a:spcAft>
                <a:spcPts val="80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BLOCKLIST</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ORDER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BY</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BLOCK_ID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DESC</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B46C8D9-8A29-46C4-BB08-9B2769918120}"/>
              </a:ext>
            </a:extLst>
          </p:cNvPr>
          <p:cNvSpPr txBox="1"/>
          <p:nvPr/>
        </p:nvSpPr>
        <p:spPr>
          <a:xfrm>
            <a:off x="1212145" y="5675445"/>
            <a:ext cx="1546958" cy="369332"/>
          </a:xfrm>
          <a:prstGeom prst="rect">
            <a:avLst/>
          </a:prstGeom>
          <a:noFill/>
        </p:spPr>
        <p:txBody>
          <a:bodyPr wrap="square" rtlCol="0">
            <a:spAutoFit/>
          </a:bodyPr>
          <a:lstStyle/>
          <a:p>
            <a:r>
              <a:rPr lang="en-US" b="1" dirty="0"/>
              <a:t>OUTPUT:</a:t>
            </a:r>
          </a:p>
        </p:txBody>
      </p:sp>
      <p:pic>
        <p:nvPicPr>
          <p:cNvPr id="9" name="Picture 8">
            <a:extLst>
              <a:ext uri="{FF2B5EF4-FFF2-40B4-BE49-F238E27FC236}">
                <a16:creationId xmlns:a16="http://schemas.microsoft.com/office/drawing/2014/main" id="{F13ACE03-9779-4E23-BC48-C5284A9AA67D}"/>
              </a:ext>
            </a:extLst>
          </p:cNvPr>
          <p:cNvPicPr>
            <a:picLocks noChangeAspect="1"/>
          </p:cNvPicPr>
          <p:nvPr/>
        </p:nvPicPr>
        <p:blipFill>
          <a:blip r:embed="rId4"/>
          <a:stretch>
            <a:fillRect/>
          </a:stretch>
        </p:blipFill>
        <p:spPr>
          <a:xfrm>
            <a:off x="2362665" y="5408968"/>
            <a:ext cx="4572396" cy="902286"/>
          </a:xfrm>
          <a:prstGeom prst="rect">
            <a:avLst/>
          </a:prstGeom>
        </p:spPr>
      </p:pic>
    </p:spTree>
    <p:extLst>
      <p:ext uri="{BB962C8B-B14F-4D97-AF65-F5344CB8AC3E}">
        <p14:creationId xmlns:p14="http://schemas.microsoft.com/office/powerpoint/2010/main" val="6501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1312545" y="1080135"/>
            <a:ext cx="1101090" cy="3016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PROFILE</a:t>
            </a:r>
          </a:p>
        </p:txBody>
      </p:sp>
      <p:sp>
        <p:nvSpPr>
          <p:cNvPr id="3" name="Oval 2"/>
          <p:cNvSpPr/>
          <p:nvPr/>
        </p:nvSpPr>
        <p:spPr>
          <a:xfrm>
            <a:off x="105410" y="1321435"/>
            <a:ext cx="1085850" cy="3054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4" name="Oval 3"/>
          <p:cNvSpPr/>
          <p:nvPr/>
        </p:nvSpPr>
        <p:spPr>
          <a:xfrm>
            <a:off x="52705" y="579120"/>
            <a:ext cx="1426210" cy="3365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PROFILE_ID</a:t>
            </a:r>
          </a:p>
        </p:txBody>
      </p:sp>
      <p:sp>
        <p:nvSpPr>
          <p:cNvPr id="5" name="Oval 4"/>
          <p:cNvSpPr/>
          <p:nvPr/>
        </p:nvSpPr>
        <p:spPr>
          <a:xfrm>
            <a:off x="1270000" y="318770"/>
            <a:ext cx="1613535" cy="2959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PROFILE_DP</a:t>
            </a:r>
          </a:p>
        </p:txBody>
      </p:sp>
      <p:sp>
        <p:nvSpPr>
          <p:cNvPr id="6" name="Oval 5"/>
          <p:cNvSpPr/>
          <p:nvPr/>
        </p:nvSpPr>
        <p:spPr>
          <a:xfrm>
            <a:off x="2520315" y="666115"/>
            <a:ext cx="1151255" cy="2571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ABOUT</a:t>
            </a:r>
          </a:p>
        </p:txBody>
      </p:sp>
      <p:sp>
        <p:nvSpPr>
          <p:cNvPr id="7" name="Oval 6"/>
          <p:cNvSpPr/>
          <p:nvPr/>
        </p:nvSpPr>
        <p:spPr>
          <a:xfrm>
            <a:off x="2077085" y="1567180"/>
            <a:ext cx="1451610" cy="2489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PHONE_NO</a:t>
            </a:r>
          </a:p>
        </p:txBody>
      </p:sp>
      <p:sp>
        <p:nvSpPr>
          <p:cNvPr id="8" name="Rectangles 7"/>
          <p:cNvSpPr/>
          <p:nvPr/>
        </p:nvSpPr>
        <p:spPr>
          <a:xfrm>
            <a:off x="6622415" y="1049655"/>
            <a:ext cx="1292860" cy="4381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USER</a:t>
            </a:r>
          </a:p>
        </p:txBody>
      </p:sp>
      <p:sp>
        <p:nvSpPr>
          <p:cNvPr id="9" name="Oval 8"/>
          <p:cNvSpPr/>
          <p:nvPr/>
        </p:nvSpPr>
        <p:spPr>
          <a:xfrm>
            <a:off x="5055235" y="1626870"/>
            <a:ext cx="1471930" cy="2978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STATUS_ID</a:t>
            </a:r>
          </a:p>
        </p:txBody>
      </p:sp>
      <p:sp>
        <p:nvSpPr>
          <p:cNvPr id="10" name="Oval 9"/>
          <p:cNvSpPr/>
          <p:nvPr/>
        </p:nvSpPr>
        <p:spPr>
          <a:xfrm>
            <a:off x="5179060" y="578485"/>
            <a:ext cx="1348105" cy="2762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USER_ID</a:t>
            </a:r>
          </a:p>
        </p:txBody>
      </p:sp>
      <p:sp>
        <p:nvSpPr>
          <p:cNvPr id="11" name="Oval 10"/>
          <p:cNvSpPr/>
          <p:nvPr/>
        </p:nvSpPr>
        <p:spPr>
          <a:xfrm>
            <a:off x="6707505" y="498475"/>
            <a:ext cx="1122680" cy="3009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12" name="Oval 11"/>
          <p:cNvSpPr/>
          <p:nvPr/>
        </p:nvSpPr>
        <p:spPr>
          <a:xfrm>
            <a:off x="8395335" y="966470"/>
            <a:ext cx="1327785" cy="4375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BLOCK_ID</a:t>
            </a:r>
          </a:p>
        </p:txBody>
      </p:sp>
      <p:sp>
        <p:nvSpPr>
          <p:cNvPr id="13" name="Oval 12"/>
          <p:cNvSpPr/>
          <p:nvPr/>
        </p:nvSpPr>
        <p:spPr>
          <a:xfrm>
            <a:off x="7791450" y="1870710"/>
            <a:ext cx="1186180" cy="4254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CHAT_ID</a:t>
            </a:r>
          </a:p>
        </p:txBody>
      </p:sp>
      <p:sp>
        <p:nvSpPr>
          <p:cNvPr id="14" name="Oval 13"/>
          <p:cNvSpPr/>
          <p:nvPr/>
        </p:nvSpPr>
        <p:spPr>
          <a:xfrm>
            <a:off x="6331585" y="2112645"/>
            <a:ext cx="1583690" cy="4470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PROFILE_ID</a:t>
            </a:r>
          </a:p>
        </p:txBody>
      </p:sp>
      <p:sp>
        <p:nvSpPr>
          <p:cNvPr id="15" name="Oval 14"/>
          <p:cNvSpPr/>
          <p:nvPr/>
        </p:nvSpPr>
        <p:spPr>
          <a:xfrm>
            <a:off x="7987030" y="498475"/>
            <a:ext cx="1607820" cy="3009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PHONE_NO</a:t>
            </a:r>
          </a:p>
        </p:txBody>
      </p:sp>
      <p:sp>
        <p:nvSpPr>
          <p:cNvPr id="16" name="Oval 15"/>
          <p:cNvSpPr/>
          <p:nvPr/>
        </p:nvSpPr>
        <p:spPr>
          <a:xfrm>
            <a:off x="8977630" y="1517650"/>
            <a:ext cx="1606550" cy="3530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17" name="Rectangles 16"/>
          <p:cNvSpPr/>
          <p:nvPr/>
        </p:nvSpPr>
        <p:spPr>
          <a:xfrm>
            <a:off x="648335" y="3404235"/>
            <a:ext cx="1267460" cy="2863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600">
                <a:latin typeface="Calibri" panose="020F0502020204030204" charset="0"/>
                <a:cs typeface="Calibri" panose="020F0502020204030204" charset="0"/>
              </a:rPr>
              <a:t>BROADCAST</a:t>
            </a:r>
          </a:p>
        </p:txBody>
      </p:sp>
      <p:sp>
        <p:nvSpPr>
          <p:cNvPr id="18" name="Oval 17"/>
          <p:cNvSpPr/>
          <p:nvPr/>
        </p:nvSpPr>
        <p:spPr>
          <a:xfrm>
            <a:off x="0" y="2816225"/>
            <a:ext cx="1757680" cy="3562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BROADCAST_ID</a:t>
            </a:r>
          </a:p>
        </p:txBody>
      </p:sp>
      <p:sp>
        <p:nvSpPr>
          <p:cNvPr id="19" name="Oval 18"/>
          <p:cNvSpPr/>
          <p:nvPr/>
        </p:nvSpPr>
        <p:spPr>
          <a:xfrm>
            <a:off x="1983740" y="3063240"/>
            <a:ext cx="1064260" cy="34099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CHAT_ID</a:t>
            </a:r>
          </a:p>
        </p:txBody>
      </p:sp>
      <p:sp>
        <p:nvSpPr>
          <p:cNvPr id="20" name="Oval 19"/>
          <p:cNvSpPr/>
          <p:nvPr/>
        </p:nvSpPr>
        <p:spPr>
          <a:xfrm>
            <a:off x="52705" y="400240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1" name="Oval 20"/>
          <p:cNvSpPr/>
          <p:nvPr/>
        </p:nvSpPr>
        <p:spPr>
          <a:xfrm>
            <a:off x="1395095" y="3815080"/>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BR_MESSAGE</a:t>
            </a:r>
          </a:p>
        </p:txBody>
      </p:sp>
      <p:sp>
        <p:nvSpPr>
          <p:cNvPr id="22" name="Rectangles 21"/>
          <p:cNvSpPr/>
          <p:nvPr/>
        </p:nvSpPr>
        <p:spPr>
          <a:xfrm>
            <a:off x="963295" y="5259705"/>
            <a:ext cx="1020445" cy="2368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CHATS</a:t>
            </a:r>
          </a:p>
        </p:txBody>
      </p:sp>
      <p:sp>
        <p:nvSpPr>
          <p:cNvPr id="23" name="Oval 22"/>
          <p:cNvSpPr/>
          <p:nvPr/>
        </p:nvSpPr>
        <p:spPr>
          <a:xfrm>
            <a:off x="0" y="475297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4" name="Oval 23"/>
          <p:cNvSpPr/>
          <p:nvPr/>
        </p:nvSpPr>
        <p:spPr>
          <a:xfrm>
            <a:off x="1637030" y="475297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5" name="Oval 24"/>
          <p:cNvSpPr/>
          <p:nvPr/>
        </p:nvSpPr>
        <p:spPr>
          <a:xfrm>
            <a:off x="0" y="557085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6" name="Oval 25"/>
          <p:cNvSpPr/>
          <p:nvPr/>
        </p:nvSpPr>
        <p:spPr>
          <a:xfrm>
            <a:off x="1584325" y="580707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7" name="Oval 26"/>
          <p:cNvSpPr/>
          <p:nvPr/>
        </p:nvSpPr>
        <p:spPr>
          <a:xfrm>
            <a:off x="2251710" y="5149215"/>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28" name="Rectangles 27"/>
          <p:cNvSpPr/>
          <p:nvPr/>
        </p:nvSpPr>
        <p:spPr>
          <a:xfrm>
            <a:off x="7127240" y="4551045"/>
            <a:ext cx="1020445" cy="2368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CONTACT</a:t>
            </a:r>
          </a:p>
        </p:txBody>
      </p:sp>
      <p:sp>
        <p:nvSpPr>
          <p:cNvPr id="29" name="Oval 28"/>
          <p:cNvSpPr/>
          <p:nvPr/>
        </p:nvSpPr>
        <p:spPr>
          <a:xfrm>
            <a:off x="6165215" y="4914900"/>
            <a:ext cx="1140460"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CHAT_ID</a:t>
            </a:r>
          </a:p>
        </p:txBody>
      </p:sp>
      <p:sp>
        <p:nvSpPr>
          <p:cNvPr id="30" name="Oval 29"/>
          <p:cNvSpPr/>
          <p:nvPr/>
        </p:nvSpPr>
        <p:spPr>
          <a:xfrm>
            <a:off x="6622415" y="5222240"/>
            <a:ext cx="1537335" cy="3117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PHONE_NO</a:t>
            </a:r>
          </a:p>
        </p:txBody>
      </p:sp>
      <p:sp>
        <p:nvSpPr>
          <p:cNvPr id="31" name="Oval 30"/>
          <p:cNvSpPr/>
          <p:nvPr/>
        </p:nvSpPr>
        <p:spPr>
          <a:xfrm>
            <a:off x="8515350" y="5022215"/>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BLOCK_ID</a:t>
            </a:r>
          </a:p>
        </p:txBody>
      </p:sp>
      <p:sp>
        <p:nvSpPr>
          <p:cNvPr id="32" name="Oval 31"/>
          <p:cNvSpPr/>
          <p:nvPr/>
        </p:nvSpPr>
        <p:spPr>
          <a:xfrm>
            <a:off x="5909945" y="3774440"/>
            <a:ext cx="1395730" cy="4406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CONTACT_ID</a:t>
            </a:r>
          </a:p>
        </p:txBody>
      </p:sp>
      <p:sp>
        <p:nvSpPr>
          <p:cNvPr id="33" name="Oval 32"/>
          <p:cNvSpPr/>
          <p:nvPr/>
        </p:nvSpPr>
        <p:spPr>
          <a:xfrm>
            <a:off x="7444105" y="4143375"/>
            <a:ext cx="1071245" cy="2070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34" name="Oval 33"/>
          <p:cNvSpPr/>
          <p:nvPr/>
        </p:nvSpPr>
        <p:spPr>
          <a:xfrm>
            <a:off x="5846445" y="5570855"/>
            <a:ext cx="1341120" cy="2565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35" name="Oval 34"/>
          <p:cNvSpPr/>
          <p:nvPr/>
        </p:nvSpPr>
        <p:spPr>
          <a:xfrm>
            <a:off x="5399405" y="6338570"/>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PHONE_NO</a:t>
            </a:r>
          </a:p>
        </p:txBody>
      </p:sp>
      <p:sp>
        <p:nvSpPr>
          <p:cNvPr id="36" name="Oval 35"/>
          <p:cNvSpPr/>
          <p:nvPr/>
        </p:nvSpPr>
        <p:spPr>
          <a:xfrm>
            <a:off x="3783330" y="6338570"/>
            <a:ext cx="1531620" cy="3111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BLOCK_ID</a:t>
            </a:r>
          </a:p>
        </p:txBody>
      </p:sp>
      <p:sp>
        <p:nvSpPr>
          <p:cNvPr id="37" name="Rectangles 36"/>
          <p:cNvSpPr/>
          <p:nvPr/>
        </p:nvSpPr>
        <p:spPr>
          <a:xfrm>
            <a:off x="5125720" y="5951220"/>
            <a:ext cx="1020445" cy="2368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BLOCK</a:t>
            </a:r>
          </a:p>
        </p:txBody>
      </p:sp>
      <p:sp>
        <p:nvSpPr>
          <p:cNvPr id="38" name="Rectangles 37"/>
          <p:cNvSpPr/>
          <p:nvPr/>
        </p:nvSpPr>
        <p:spPr>
          <a:xfrm>
            <a:off x="9417685" y="3690620"/>
            <a:ext cx="1020445" cy="2368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400">
                <a:latin typeface="Calibri" panose="020F0502020204030204" charset="0"/>
                <a:cs typeface="Calibri" panose="020F0502020204030204" charset="0"/>
              </a:rPr>
              <a:t>STATUS</a:t>
            </a:r>
          </a:p>
        </p:txBody>
      </p:sp>
      <p:sp>
        <p:nvSpPr>
          <p:cNvPr id="41" name="Oval 40"/>
          <p:cNvSpPr/>
          <p:nvPr/>
        </p:nvSpPr>
        <p:spPr>
          <a:xfrm>
            <a:off x="9271635" y="4176395"/>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DATE</a:t>
            </a:r>
          </a:p>
        </p:txBody>
      </p:sp>
      <p:sp>
        <p:nvSpPr>
          <p:cNvPr id="42" name="Oval 41"/>
          <p:cNvSpPr/>
          <p:nvPr/>
        </p:nvSpPr>
        <p:spPr>
          <a:xfrm>
            <a:off x="7830185" y="3690620"/>
            <a:ext cx="1441450" cy="2482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PROFILE_DP</a:t>
            </a:r>
          </a:p>
        </p:txBody>
      </p:sp>
      <p:sp>
        <p:nvSpPr>
          <p:cNvPr id="43" name="Oval 42"/>
          <p:cNvSpPr/>
          <p:nvPr/>
        </p:nvSpPr>
        <p:spPr>
          <a:xfrm>
            <a:off x="7915275" y="3172460"/>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BLOCK_ID</a:t>
            </a:r>
          </a:p>
        </p:txBody>
      </p:sp>
      <p:sp>
        <p:nvSpPr>
          <p:cNvPr id="44" name="Oval 43"/>
          <p:cNvSpPr/>
          <p:nvPr/>
        </p:nvSpPr>
        <p:spPr>
          <a:xfrm>
            <a:off x="9271635" y="2934970"/>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NAME</a:t>
            </a:r>
          </a:p>
        </p:txBody>
      </p:sp>
      <p:sp>
        <p:nvSpPr>
          <p:cNvPr id="45" name="Oval 44"/>
          <p:cNvSpPr/>
          <p:nvPr/>
        </p:nvSpPr>
        <p:spPr>
          <a:xfrm>
            <a:off x="10438130" y="3172460"/>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CHAT_ID</a:t>
            </a:r>
          </a:p>
        </p:txBody>
      </p:sp>
      <p:sp>
        <p:nvSpPr>
          <p:cNvPr id="46" name="Oval 45"/>
          <p:cNvSpPr/>
          <p:nvPr/>
        </p:nvSpPr>
        <p:spPr>
          <a:xfrm>
            <a:off x="10584180" y="3938905"/>
            <a:ext cx="1312545" cy="2374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200">
                <a:latin typeface="Calibri" panose="020F0502020204030204" charset="0"/>
                <a:cs typeface="Calibri" panose="020F0502020204030204" charset="0"/>
              </a:rPr>
              <a:t>TIME</a:t>
            </a:r>
          </a:p>
        </p:txBody>
      </p:sp>
      <p:cxnSp>
        <p:nvCxnSpPr>
          <p:cNvPr id="47" name="Straight Connector 46"/>
          <p:cNvCxnSpPr>
            <a:endCxn id="4" idx="5"/>
          </p:cNvCxnSpPr>
          <p:nvPr/>
        </p:nvCxnSpPr>
        <p:spPr>
          <a:xfrm flipH="1" flipV="1">
            <a:off x="1270000" y="866140"/>
            <a:ext cx="229235" cy="16891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a:endCxn id="5" idx="4"/>
          </p:cNvCxnSpPr>
          <p:nvPr/>
        </p:nvCxnSpPr>
        <p:spPr>
          <a:xfrm flipV="1">
            <a:off x="2014220" y="614680"/>
            <a:ext cx="62865" cy="465455"/>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endCxn id="6" idx="3"/>
          </p:cNvCxnSpPr>
          <p:nvPr/>
        </p:nvCxnSpPr>
        <p:spPr>
          <a:xfrm flipV="1">
            <a:off x="2442845" y="885825"/>
            <a:ext cx="246380" cy="28575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a:stCxn id="7" idx="1"/>
          </p:cNvCxnSpPr>
          <p:nvPr/>
        </p:nvCxnSpPr>
        <p:spPr>
          <a:xfrm flipH="1" flipV="1">
            <a:off x="2042160" y="1427480"/>
            <a:ext cx="247650" cy="17589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a:endCxn id="9" idx="7"/>
          </p:cNvCxnSpPr>
          <p:nvPr/>
        </p:nvCxnSpPr>
        <p:spPr>
          <a:xfrm flipH="1">
            <a:off x="6311900" y="1461135"/>
            <a:ext cx="302260" cy="20955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stCxn id="2" idx="1"/>
          </p:cNvCxnSpPr>
          <p:nvPr/>
        </p:nvCxnSpPr>
        <p:spPr>
          <a:xfrm flipH="1">
            <a:off x="1061085" y="1231265"/>
            <a:ext cx="251460" cy="8255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a:stCxn id="8" idx="1"/>
          </p:cNvCxnSpPr>
          <p:nvPr/>
        </p:nvCxnSpPr>
        <p:spPr>
          <a:xfrm flipH="1" flipV="1">
            <a:off x="6146165" y="854075"/>
            <a:ext cx="476250" cy="414655"/>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7021830" y="763270"/>
            <a:ext cx="14605" cy="28702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H="1">
            <a:off x="7700645" y="702945"/>
            <a:ext cx="286385" cy="3473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a:endCxn id="8" idx="3"/>
          </p:cNvCxnSpPr>
          <p:nvPr/>
        </p:nvCxnSpPr>
        <p:spPr>
          <a:xfrm flipH="1">
            <a:off x="7915275" y="1163955"/>
            <a:ext cx="480060" cy="104775"/>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a:off x="6991350" y="1517650"/>
            <a:ext cx="15240" cy="58864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7640320" y="1457325"/>
            <a:ext cx="573405" cy="467995"/>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H="1" flipV="1">
            <a:off x="7896860" y="1397000"/>
            <a:ext cx="1191895" cy="362585"/>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endCxn id="18" idx="4"/>
          </p:cNvCxnSpPr>
          <p:nvPr/>
        </p:nvCxnSpPr>
        <p:spPr>
          <a:xfrm flipH="1" flipV="1">
            <a:off x="878840" y="3172460"/>
            <a:ext cx="107315" cy="21653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flipH="1" flipV="1">
            <a:off x="1770380" y="3660775"/>
            <a:ext cx="135890" cy="16573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V="1">
            <a:off x="835025" y="3690620"/>
            <a:ext cx="120650" cy="28702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17" idx="3"/>
            <a:endCxn id="19" idx="3"/>
          </p:cNvCxnSpPr>
          <p:nvPr/>
        </p:nvCxnSpPr>
        <p:spPr>
          <a:xfrm flipV="1">
            <a:off x="1915795" y="3354070"/>
            <a:ext cx="223520" cy="193675"/>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33" idx="3"/>
          </p:cNvCxnSpPr>
          <p:nvPr/>
        </p:nvCxnSpPr>
        <p:spPr>
          <a:xfrm>
            <a:off x="7600950" y="4319905"/>
            <a:ext cx="5080" cy="245745"/>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a:stCxn id="28" idx="3"/>
            <a:endCxn id="31" idx="2"/>
          </p:cNvCxnSpPr>
          <p:nvPr/>
        </p:nvCxnSpPr>
        <p:spPr>
          <a:xfrm>
            <a:off x="8147685" y="4669790"/>
            <a:ext cx="367665" cy="47117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a:stCxn id="28" idx="2"/>
          </p:cNvCxnSpPr>
          <p:nvPr/>
        </p:nvCxnSpPr>
        <p:spPr>
          <a:xfrm>
            <a:off x="7637780" y="4787900"/>
            <a:ext cx="107950" cy="44196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a:stCxn id="32" idx="5"/>
          </p:cNvCxnSpPr>
          <p:nvPr/>
        </p:nvCxnSpPr>
        <p:spPr>
          <a:xfrm>
            <a:off x="7101205" y="4150360"/>
            <a:ext cx="222250" cy="43053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a:stCxn id="28" idx="1"/>
          </p:cNvCxnSpPr>
          <p:nvPr/>
        </p:nvCxnSpPr>
        <p:spPr>
          <a:xfrm flipH="1">
            <a:off x="6976110" y="4669790"/>
            <a:ext cx="151130" cy="227965"/>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flipV="1">
            <a:off x="9662160" y="3147695"/>
            <a:ext cx="0" cy="5276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p:cNvCxnSpPr>
            <a:endCxn id="43" idx="5"/>
          </p:cNvCxnSpPr>
          <p:nvPr/>
        </p:nvCxnSpPr>
        <p:spPr>
          <a:xfrm flipH="1" flipV="1">
            <a:off x="9035415" y="3375025"/>
            <a:ext cx="385445" cy="330835"/>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p:cNvCxnSpPr>
            <a:stCxn id="42" idx="6"/>
          </p:cNvCxnSpPr>
          <p:nvPr/>
        </p:nvCxnSpPr>
        <p:spPr>
          <a:xfrm>
            <a:off x="9271635" y="3815080"/>
            <a:ext cx="149225" cy="7112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p:cNvCxnSpPr>
            <a:endCxn id="46" idx="2"/>
          </p:cNvCxnSpPr>
          <p:nvPr/>
        </p:nvCxnSpPr>
        <p:spPr>
          <a:xfrm>
            <a:off x="10311130" y="3931920"/>
            <a:ext cx="273050" cy="12573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flipV="1">
            <a:off x="9767570" y="3962400"/>
            <a:ext cx="60325" cy="18097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p:cNvCxnSpPr>
            <a:endCxn id="45" idx="3"/>
          </p:cNvCxnSpPr>
          <p:nvPr/>
        </p:nvCxnSpPr>
        <p:spPr>
          <a:xfrm flipV="1">
            <a:off x="10340975" y="3375025"/>
            <a:ext cx="289560" cy="28575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p:cNvCxnSpPr>
            <a:endCxn id="34" idx="3"/>
          </p:cNvCxnSpPr>
          <p:nvPr/>
        </p:nvCxnSpPr>
        <p:spPr>
          <a:xfrm flipV="1">
            <a:off x="5743575" y="5789930"/>
            <a:ext cx="299085" cy="219075"/>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p:cNvCxnSpPr>
            <a:stCxn id="35" idx="0"/>
            <a:endCxn id="37" idx="3"/>
          </p:cNvCxnSpPr>
          <p:nvPr/>
        </p:nvCxnSpPr>
        <p:spPr>
          <a:xfrm flipH="1" flipV="1">
            <a:off x="6146165" y="6069965"/>
            <a:ext cx="19050" cy="268605"/>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V="1">
            <a:off x="5163820" y="6188075"/>
            <a:ext cx="151130" cy="150495"/>
          </a:xfrm>
          <a:prstGeom prst="line">
            <a:avLst/>
          </a:prstGeom>
        </p:spPr>
        <p:style>
          <a:lnRef idx="1">
            <a:schemeClr val="dk1"/>
          </a:lnRef>
          <a:fillRef idx="0">
            <a:schemeClr val="dk1"/>
          </a:fillRef>
          <a:effectRef idx="0">
            <a:schemeClr val="dk1"/>
          </a:effectRef>
          <a:fontRef idx="minor">
            <a:schemeClr val="tx1"/>
          </a:fontRef>
        </p:style>
      </p:cxnSp>
      <p:cxnSp>
        <p:nvCxnSpPr>
          <p:cNvPr id="79" name="Elbow Connector 78"/>
          <p:cNvCxnSpPr>
            <a:stCxn id="2" idx="2"/>
            <a:endCxn id="80" idx="1"/>
          </p:cNvCxnSpPr>
          <p:nvPr/>
        </p:nvCxnSpPr>
        <p:spPr>
          <a:xfrm rot="5400000" flipV="1">
            <a:off x="2147570" y="1097280"/>
            <a:ext cx="1240155" cy="1808480"/>
          </a:xfrm>
          <a:prstGeom prst="bentConnector2">
            <a:avLst/>
          </a:prstGeom>
        </p:spPr>
        <p:style>
          <a:lnRef idx="1">
            <a:schemeClr val="dk1"/>
          </a:lnRef>
          <a:fillRef idx="0">
            <a:schemeClr val="dk1"/>
          </a:fillRef>
          <a:effectRef idx="0">
            <a:schemeClr val="dk1"/>
          </a:effectRef>
          <a:fontRef idx="minor">
            <a:schemeClr val="tx1"/>
          </a:fontRef>
        </p:style>
      </p:cxnSp>
      <p:sp>
        <p:nvSpPr>
          <p:cNvPr id="80" name="Diamond 79"/>
          <p:cNvSpPr/>
          <p:nvPr/>
        </p:nvSpPr>
        <p:spPr>
          <a:xfrm>
            <a:off x="3671570" y="2308860"/>
            <a:ext cx="537845" cy="62611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1" name="Elbow Connector 80"/>
          <p:cNvCxnSpPr>
            <a:stCxn id="80" idx="3"/>
          </p:cNvCxnSpPr>
          <p:nvPr/>
        </p:nvCxnSpPr>
        <p:spPr>
          <a:xfrm>
            <a:off x="4209415" y="2621915"/>
            <a:ext cx="5241290" cy="1053465"/>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82" name="Elbow Connector 81"/>
          <p:cNvCxnSpPr>
            <a:endCxn id="80" idx="0"/>
          </p:cNvCxnSpPr>
          <p:nvPr/>
        </p:nvCxnSpPr>
        <p:spPr>
          <a:xfrm rot="10800000" flipV="1">
            <a:off x="3940810" y="1336040"/>
            <a:ext cx="2658110" cy="972185"/>
          </a:xfrm>
          <a:prstGeom prst="bentConnector2">
            <a:avLst/>
          </a:prstGeom>
        </p:spPr>
        <p:style>
          <a:lnRef idx="1">
            <a:schemeClr val="dk1"/>
          </a:lnRef>
          <a:fillRef idx="0">
            <a:schemeClr val="dk1"/>
          </a:fillRef>
          <a:effectRef idx="0">
            <a:schemeClr val="dk1"/>
          </a:effectRef>
          <a:fontRef idx="minor">
            <a:schemeClr val="tx1"/>
          </a:fontRef>
        </p:style>
      </p:cxnSp>
      <p:cxnSp>
        <p:nvCxnSpPr>
          <p:cNvPr id="83" name="Straight Connector 82"/>
          <p:cNvCxnSpPr>
            <a:stCxn id="80" idx="2"/>
          </p:cNvCxnSpPr>
          <p:nvPr/>
        </p:nvCxnSpPr>
        <p:spPr>
          <a:xfrm>
            <a:off x="3940810" y="2934970"/>
            <a:ext cx="33020" cy="1072515"/>
          </a:xfrm>
          <a:prstGeom prst="line">
            <a:avLst/>
          </a:prstGeom>
        </p:spPr>
        <p:style>
          <a:lnRef idx="1">
            <a:schemeClr val="dk1"/>
          </a:lnRef>
          <a:fillRef idx="0">
            <a:schemeClr val="dk1"/>
          </a:fillRef>
          <a:effectRef idx="0">
            <a:schemeClr val="dk1"/>
          </a:effectRef>
          <a:fontRef idx="minor">
            <a:schemeClr val="tx1"/>
          </a:fontRef>
        </p:style>
      </p:cxnSp>
      <p:sp>
        <p:nvSpPr>
          <p:cNvPr id="84" name="Diamond 83"/>
          <p:cNvSpPr/>
          <p:nvPr/>
        </p:nvSpPr>
        <p:spPr>
          <a:xfrm>
            <a:off x="3783330" y="3941445"/>
            <a:ext cx="386715" cy="60960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5" name="Elbow Connector 84"/>
          <p:cNvCxnSpPr/>
          <p:nvPr/>
        </p:nvCxnSpPr>
        <p:spPr>
          <a:xfrm rot="10800000">
            <a:off x="1983740" y="3547745"/>
            <a:ext cx="1808480" cy="701040"/>
          </a:xfrm>
          <a:prstGeom prst="bentConnector3">
            <a:avLst>
              <a:gd name="adj1" fmla="val 49965"/>
            </a:avLst>
          </a:prstGeom>
        </p:spPr>
        <p:style>
          <a:lnRef idx="1">
            <a:schemeClr val="dk1"/>
          </a:lnRef>
          <a:fillRef idx="0">
            <a:schemeClr val="dk1"/>
          </a:fillRef>
          <a:effectRef idx="0">
            <a:schemeClr val="dk1"/>
          </a:effectRef>
          <a:fontRef idx="minor">
            <a:schemeClr val="tx1"/>
          </a:fontRef>
        </p:style>
      </p:cxnSp>
      <p:cxnSp>
        <p:nvCxnSpPr>
          <p:cNvPr id="86" name="Elbow Connector 85"/>
          <p:cNvCxnSpPr>
            <a:stCxn id="84" idx="2"/>
          </p:cNvCxnSpPr>
          <p:nvPr/>
        </p:nvCxnSpPr>
        <p:spPr>
          <a:xfrm rot="5400000">
            <a:off x="2436495" y="3975735"/>
            <a:ext cx="965200" cy="2115820"/>
          </a:xfrm>
          <a:prstGeom prst="bentConnector2">
            <a:avLst/>
          </a:prstGeom>
        </p:spPr>
        <p:style>
          <a:lnRef idx="1">
            <a:schemeClr val="dk1"/>
          </a:lnRef>
          <a:fillRef idx="0">
            <a:schemeClr val="dk1"/>
          </a:fillRef>
          <a:effectRef idx="0">
            <a:schemeClr val="dk1"/>
          </a:effectRef>
          <a:fontRef idx="minor">
            <a:schemeClr val="tx1"/>
          </a:fontRef>
        </p:style>
      </p:cxnSp>
      <p:cxnSp>
        <p:nvCxnSpPr>
          <p:cNvPr id="87" name="Straight Connector 86"/>
          <p:cNvCxnSpPr>
            <a:stCxn id="84" idx="3"/>
          </p:cNvCxnSpPr>
          <p:nvPr/>
        </p:nvCxnSpPr>
        <p:spPr>
          <a:xfrm>
            <a:off x="4170045" y="4246245"/>
            <a:ext cx="588010" cy="2540"/>
          </a:xfrm>
          <a:prstGeom prst="line">
            <a:avLst/>
          </a:prstGeom>
        </p:spPr>
        <p:style>
          <a:lnRef idx="1">
            <a:schemeClr val="dk1"/>
          </a:lnRef>
          <a:fillRef idx="0">
            <a:schemeClr val="dk1"/>
          </a:fillRef>
          <a:effectRef idx="0">
            <a:schemeClr val="dk1"/>
          </a:effectRef>
          <a:fontRef idx="minor">
            <a:schemeClr val="tx1"/>
          </a:fontRef>
        </p:style>
      </p:cxnSp>
      <p:sp>
        <p:nvSpPr>
          <p:cNvPr id="88" name="Diamond 87"/>
          <p:cNvSpPr/>
          <p:nvPr/>
        </p:nvSpPr>
        <p:spPr>
          <a:xfrm>
            <a:off x="4758055" y="3962400"/>
            <a:ext cx="420370" cy="56896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9" name="Elbow Connector 88"/>
          <p:cNvCxnSpPr>
            <a:stCxn id="88" idx="3"/>
          </p:cNvCxnSpPr>
          <p:nvPr/>
        </p:nvCxnSpPr>
        <p:spPr>
          <a:xfrm>
            <a:off x="5178425" y="4246880"/>
            <a:ext cx="1918335" cy="349250"/>
          </a:xfrm>
          <a:prstGeom prst="bentConnector3">
            <a:avLst>
              <a:gd name="adj1" fmla="val 50017"/>
            </a:avLst>
          </a:prstGeom>
        </p:spPr>
        <p:style>
          <a:lnRef idx="1">
            <a:schemeClr val="dk1"/>
          </a:lnRef>
          <a:fillRef idx="0">
            <a:schemeClr val="dk1"/>
          </a:fillRef>
          <a:effectRef idx="0">
            <a:schemeClr val="dk1"/>
          </a:effectRef>
          <a:fontRef idx="minor">
            <a:schemeClr val="tx1"/>
          </a:fontRef>
        </p:style>
      </p:cxnSp>
      <p:cxnSp>
        <p:nvCxnSpPr>
          <p:cNvPr id="90" name="Elbow Connector 89"/>
          <p:cNvCxnSpPr>
            <a:stCxn id="88" idx="2"/>
          </p:cNvCxnSpPr>
          <p:nvPr/>
        </p:nvCxnSpPr>
        <p:spPr>
          <a:xfrm rot="5400000" flipV="1">
            <a:off x="4476115" y="5022850"/>
            <a:ext cx="1422400" cy="438785"/>
          </a:xfrm>
          <a:prstGeom prst="bentConnector3">
            <a:avLst>
              <a:gd name="adj1" fmla="val 49978"/>
            </a:avLst>
          </a:prstGeom>
        </p:spPr>
        <p:style>
          <a:lnRef idx="1">
            <a:schemeClr val="dk1"/>
          </a:lnRef>
          <a:fillRef idx="0">
            <a:schemeClr val="dk1"/>
          </a:fillRef>
          <a:effectRef idx="0">
            <a:schemeClr val="dk1"/>
          </a:effectRef>
          <a:fontRef idx="minor">
            <a:schemeClr val="tx1"/>
          </a:fontRef>
        </p:style>
      </p:cxnSp>
      <p:cxnSp>
        <p:nvCxnSpPr>
          <p:cNvPr id="91" name="Straight Connector 90"/>
          <p:cNvCxnSpPr>
            <a:stCxn id="25" idx="0"/>
            <a:endCxn id="22" idx="1"/>
          </p:cNvCxnSpPr>
          <p:nvPr/>
        </p:nvCxnSpPr>
        <p:spPr>
          <a:xfrm flipV="1">
            <a:off x="765810" y="5378450"/>
            <a:ext cx="197485" cy="192405"/>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a:xfrm flipH="1" flipV="1">
            <a:off x="1167130" y="5033645"/>
            <a:ext cx="75565" cy="196215"/>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p:cNvCxnSpPr>
            <a:endCxn id="24" idx="3"/>
          </p:cNvCxnSpPr>
          <p:nvPr/>
        </p:nvCxnSpPr>
        <p:spPr>
          <a:xfrm flipV="1">
            <a:off x="1755140" y="5018405"/>
            <a:ext cx="106045" cy="226695"/>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p:cNvCxnSpPr>
            <a:stCxn id="22" idx="3"/>
            <a:endCxn id="27" idx="2"/>
          </p:cNvCxnSpPr>
          <p:nvPr/>
        </p:nvCxnSpPr>
        <p:spPr>
          <a:xfrm flipV="1">
            <a:off x="1983740" y="5304790"/>
            <a:ext cx="267970" cy="73660"/>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Connector 94"/>
          <p:cNvCxnSpPr>
            <a:endCxn id="26" idx="1"/>
          </p:cNvCxnSpPr>
          <p:nvPr/>
        </p:nvCxnSpPr>
        <p:spPr>
          <a:xfrm>
            <a:off x="1664970" y="5486400"/>
            <a:ext cx="143510" cy="366395"/>
          </a:xfrm>
          <a:prstGeom prst="line">
            <a:avLst/>
          </a:prstGeom>
        </p:spPr>
        <p:style>
          <a:lnRef idx="1">
            <a:schemeClr val="dk1"/>
          </a:lnRef>
          <a:fillRef idx="0">
            <a:schemeClr val="dk1"/>
          </a:fillRef>
          <a:effectRef idx="0">
            <a:schemeClr val="dk1"/>
          </a:effectRef>
          <a:fontRef idx="minor">
            <a:schemeClr val="tx1"/>
          </a:fontRef>
        </p:style>
      </p:cxnSp>
      <p:sp>
        <p:nvSpPr>
          <p:cNvPr id="96" name="Text Box 95"/>
          <p:cNvSpPr txBox="1"/>
          <p:nvPr/>
        </p:nvSpPr>
        <p:spPr>
          <a:xfrm>
            <a:off x="3072765" y="93980"/>
            <a:ext cx="2670810" cy="460375"/>
          </a:xfrm>
          <a:prstGeom prst="rect">
            <a:avLst/>
          </a:prstGeom>
          <a:noFill/>
        </p:spPr>
        <p:txBody>
          <a:bodyPr wrap="square" rtlCol="0">
            <a:spAutoFit/>
          </a:bodyPr>
          <a:lstStyle/>
          <a:p>
            <a:pPr algn="ctr"/>
            <a:r>
              <a:rPr lang="en-IN" altLang="en-US" sz="2400" b="1" u="sng" dirty="0">
                <a:solidFill>
                  <a:srgbClr val="92D050"/>
                </a:solidFill>
                <a:effectLst>
                  <a:outerShdw blurRad="38100" dist="19050" dir="2700000" algn="tl" rotWithShape="0">
                    <a:schemeClr val="dk1">
                      <a:alpha val="40000"/>
                    </a:schemeClr>
                  </a:outerShdw>
                </a:effectLst>
                <a:latin typeface="Calibri" panose="020F0502020204030204" charset="0"/>
                <a:cs typeface="Calibri" panose="020F0502020204030204" charset="0"/>
              </a:rPr>
              <a:t>ER - DIAGRAM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BD9973-C200-44DD-9AEA-E4729734ACD4}"/>
              </a:ext>
            </a:extLst>
          </p:cNvPr>
          <p:cNvSpPr txBox="1"/>
          <p:nvPr/>
        </p:nvSpPr>
        <p:spPr>
          <a:xfrm>
            <a:off x="603803" y="333763"/>
            <a:ext cx="9034669" cy="968278"/>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6. WRITE A QUERY TO GET WHOEVER SENT MESSAGES ON A PARTICULAR DATES .USING JOINS AND BETWEEN OPERATOR .IT DISPLAYS CHAT_ID,NAME,PHONE_NO,MESSAGE,DATE AND TIME.</a:t>
            </a:r>
          </a:p>
        </p:txBody>
      </p:sp>
      <p:pic>
        <p:nvPicPr>
          <p:cNvPr id="4" name="Picture 3">
            <a:extLst>
              <a:ext uri="{FF2B5EF4-FFF2-40B4-BE49-F238E27FC236}">
                <a16:creationId xmlns:a16="http://schemas.microsoft.com/office/drawing/2014/main" id="{CA3163F0-6935-4477-8A9D-D4A2F40AB783}"/>
              </a:ext>
            </a:extLst>
          </p:cNvPr>
          <p:cNvPicPr>
            <a:picLocks noChangeAspect="1"/>
          </p:cNvPicPr>
          <p:nvPr/>
        </p:nvPicPr>
        <p:blipFill>
          <a:blip r:embed="rId2"/>
          <a:stretch>
            <a:fillRect/>
          </a:stretch>
        </p:blipFill>
        <p:spPr>
          <a:xfrm>
            <a:off x="616151" y="1414336"/>
            <a:ext cx="4361366" cy="1607159"/>
          </a:xfrm>
          <a:prstGeom prst="rect">
            <a:avLst/>
          </a:prstGeom>
        </p:spPr>
      </p:pic>
      <p:pic>
        <p:nvPicPr>
          <p:cNvPr id="5" name="Picture 4">
            <a:extLst>
              <a:ext uri="{FF2B5EF4-FFF2-40B4-BE49-F238E27FC236}">
                <a16:creationId xmlns:a16="http://schemas.microsoft.com/office/drawing/2014/main" id="{A33036A2-AAF3-4B04-8FE1-816CFFE0E449}"/>
              </a:ext>
            </a:extLst>
          </p:cNvPr>
          <p:cNvPicPr>
            <a:picLocks noChangeAspect="1"/>
          </p:cNvPicPr>
          <p:nvPr/>
        </p:nvPicPr>
        <p:blipFill>
          <a:blip r:embed="rId3"/>
          <a:stretch>
            <a:fillRect/>
          </a:stretch>
        </p:blipFill>
        <p:spPr>
          <a:xfrm>
            <a:off x="5121138" y="1414336"/>
            <a:ext cx="3810330" cy="1548518"/>
          </a:xfrm>
          <a:prstGeom prst="rect">
            <a:avLst/>
          </a:prstGeom>
        </p:spPr>
      </p:pic>
      <p:sp>
        <p:nvSpPr>
          <p:cNvPr id="9" name="TextBox 8">
            <a:extLst>
              <a:ext uri="{FF2B5EF4-FFF2-40B4-BE49-F238E27FC236}">
                <a16:creationId xmlns:a16="http://schemas.microsoft.com/office/drawing/2014/main" id="{19ECA52A-39DB-4A6B-BEB7-49FC25A795C7}"/>
              </a:ext>
            </a:extLst>
          </p:cNvPr>
          <p:cNvSpPr txBox="1"/>
          <p:nvPr/>
        </p:nvSpPr>
        <p:spPr>
          <a:xfrm>
            <a:off x="795131" y="3187444"/>
            <a:ext cx="9394391" cy="2065822"/>
          </a:xfrm>
          <a:prstGeom prst="rect">
            <a:avLst/>
          </a:prstGeom>
          <a:noFill/>
        </p:spPr>
        <p:txBody>
          <a:bodyPr wrap="square">
            <a:spAutoFit/>
          </a:bodyPr>
          <a:lstStyle/>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SELECT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NAME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PHONE_NO</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MESSAGE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p>
          <a:p>
            <a:pPr marL="0" marR="0">
              <a:lnSpc>
                <a:spcPct val="107000"/>
              </a:lnSpc>
              <a:spcBef>
                <a:spcPts val="0"/>
              </a:spcBef>
              <a:spcAft>
                <a:spcPts val="800"/>
              </a:spcAft>
            </a:pP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TIME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FROM</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INNER</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JOIN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  </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ON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USER1</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CHAT_ID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WHERE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CHATS</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r>
              <a:rPr lang="en-US" sz="1800" dirty="0">
                <a:solidFill>
                  <a:srgbClr val="0000FF"/>
                </a:solidFill>
                <a:effectLst/>
                <a:latin typeface="Consolas" panose="020B0609020204030204" pitchFamily="49" charset="0"/>
                <a:ea typeface="Consolas" panose="020B0609020204030204" pitchFamily="49" charset="0"/>
                <a:cs typeface="Times New Roman" panose="02020603050405020304" pitchFamily="18" charset="0"/>
              </a:rPr>
              <a:t>DATE</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BETWEEN</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'2021-05-06'</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AND</a:t>
            </a:r>
            <a:r>
              <a:rPr lang="en-US" sz="1800" dirty="0">
                <a:solidFill>
                  <a:srgbClr val="000000"/>
                </a:solidFill>
                <a:effectLst/>
                <a:latin typeface="Consolas" panose="020B0609020204030204" pitchFamily="49" charset="0"/>
                <a:ea typeface="Consolas" panose="020B0609020204030204" pitchFamily="49" charset="0"/>
                <a:cs typeface="Times New Roman" panose="02020603050405020304" pitchFamily="18" charset="0"/>
              </a:rPr>
              <a:t> </a:t>
            </a:r>
            <a:r>
              <a:rPr lang="en-US" sz="1800" dirty="0">
                <a:solidFill>
                  <a:srgbClr val="FF0000"/>
                </a:solidFill>
                <a:effectLst/>
                <a:latin typeface="Consolas" panose="020B0609020204030204" pitchFamily="49" charset="0"/>
                <a:ea typeface="Consolas" panose="020B0609020204030204" pitchFamily="49" charset="0"/>
                <a:cs typeface="Times New Roman" panose="02020603050405020304" pitchFamily="18" charset="0"/>
              </a:rPr>
              <a:t>'2021-05-09'</a:t>
            </a:r>
            <a:r>
              <a:rPr lang="en-US" sz="1800" dirty="0">
                <a:solidFill>
                  <a:srgbClr val="808080"/>
                </a:solidFill>
                <a:effectLst/>
                <a:latin typeface="Consolas" panose="020B0609020204030204" pitchFamily="49" charset="0"/>
                <a:ea typeface="Consolas" panose="020B0609020204030204" pitchFamily="49"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DD134DB3-F52F-4CBD-816B-BC56338431C8}"/>
              </a:ext>
            </a:extLst>
          </p:cNvPr>
          <p:cNvSpPr txBox="1"/>
          <p:nvPr/>
        </p:nvSpPr>
        <p:spPr>
          <a:xfrm>
            <a:off x="1651884" y="5293190"/>
            <a:ext cx="1218537" cy="369332"/>
          </a:xfrm>
          <a:prstGeom prst="rect">
            <a:avLst/>
          </a:prstGeom>
          <a:noFill/>
        </p:spPr>
        <p:txBody>
          <a:bodyPr wrap="square">
            <a:spAutoFit/>
          </a:bodyPr>
          <a:lstStyle/>
          <a:p>
            <a:r>
              <a:rPr lang="en-US" b="1" dirty="0"/>
              <a:t>OUTPUT:</a:t>
            </a:r>
          </a:p>
        </p:txBody>
      </p:sp>
      <p:pic>
        <p:nvPicPr>
          <p:cNvPr id="14" name="Picture 13">
            <a:extLst>
              <a:ext uri="{FF2B5EF4-FFF2-40B4-BE49-F238E27FC236}">
                <a16:creationId xmlns:a16="http://schemas.microsoft.com/office/drawing/2014/main" id="{156661EB-1218-434A-B03F-E65CC48CD010}"/>
              </a:ext>
            </a:extLst>
          </p:cNvPr>
          <p:cNvPicPr>
            <a:picLocks noChangeAspect="1"/>
          </p:cNvPicPr>
          <p:nvPr/>
        </p:nvPicPr>
        <p:blipFill>
          <a:blip r:embed="rId4"/>
          <a:stretch>
            <a:fillRect/>
          </a:stretch>
        </p:blipFill>
        <p:spPr>
          <a:xfrm>
            <a:off x="2796834" y="5124177"/>
            <a:ext cx="4375243" cy="839301"/>
          </a:xfrm>
          <a:prstGeom prst="rect">
            <a:avLst/>
          </a:prstGeom>
        </p:spPr>
      </p:pic>
    </p:spTree>
    <p:extLst>
      <p:ext uri="{BB962C8B-B14F-4D97-AF65-F5344CB8AC3E}">
        <p14:creationId xmlns:p14="http://schemas.microsoft.com/office/powerpoint/2010/main" val="2625508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40CC4C-02E8-437C-8572-5E0D5EF5A140}"/>
              </a:ext>
            </a:extLst>
          </p:cNvPr>
          <p:cNvSpPr txBox="1"/>
          <p:nvPr/>
        </p:nvSpPr>
        <p:spPr>
          <a:xfrm>
            <a:off x="2176669" y="2634071"/>
            <a:ext cx="6102626" cy="1323439"/>
          </a:xfrm>
          <a:prstGeom prst="rect">
            <a:avLst/>
          </a:prstGeom>
          <a:noFill/>
        </p:spPr>
        <p:txBody>
          <a:bodyPr wrap="square">
            <a:spAutoFit/>
          </a:bodyPr>
          <a:lstStyle/>
          <a:p>
            <a:r>
              <a:rPr lang="en-US" sz="8000" b="1" u="sng" dirty="0">
                <a:solidFill>
                  <a:schemeClr val="accent1">
                    <a:lumMod val="50000"/>
                  </a:schemeClr>
                </a:solidFill>
              </a:rPr>
              <a:t>THANK YOU</a:t>
            </a:r>
          </a:p>
        </p:txBody>
      </p:sp>
    </p:spTree>
    <p:extLst>
      <p:ext uri="{BB962C8B-B14F-4D97-AF65-F5344CB8AC3E}">
        <p14:creationId xmlns:p14="http://schemas.microsoft.com/office/powerpoint/2010/main" val="155207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8112" y="3103198"/>
            <a:ext cx="8167977" cy="830997"/>
          </a:xfrm>
          <a:prstGeom prst="rect">
            <a:avLst/>
          </a:prstGeom>
          <a:noFill/>
        </p:spPr>
        <p:txBody>
          <a:bodyPr wrap="square">
            <a:spAutoFit/>
          </a:bodyPr>
          <a:lstStyle/>
          <a:p>
            <a:r>
              <a:rPr lang="en-US" sz="4800" b="1" u="sng" dirty="0">
                <a:solidFill>
                  <a:schemeClr val="accent1">
                    <a:lumMod val="50000"/>
                  </a:schemeClr>
                </a:solidFill>
              </a:rPr>
              <a:t>PRANATHI PART OF CODES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101" y="318860"/>
            <a:ext cx="11052312" cy="923330"/>
          </a:xfrm>
          <a:prstGeom prst="rect">
            <a:avLst/>
          </a:prstGeom>
          <a:noFill/>
        </p:spPr>
        <p:txBody>
          <a:bodyPr wrap="square">
            <a:spAutoFit/>
          </a:bodyPr>
          <a:lstStyle/>
          <a:p>
            <a:r>
              <a:rPr lang="en-US" b="1" dirty="0">
                <a:latin typeface="Consolas" panose="020B0609020204030204" pitchFamily="49" charset="0"/>
              </a:rPr>
              <a:t>1.</a:t>
            </a:r>
            <a:r>
              <a:rPr lang="en-US" sz="1800" b="1" dirty="0">
                <a:latin typeface="Consolas" panose="020B0609020204030204" pitchFamily="49" charset="0"/>
              </a:rPr>
              <a:t>WRITE A QUERY TO DISPLAY NAME, PROFILE DP,PHONE NO ,ABOUT AND CHAT ID OF THE USER FROM CHATS AND PROFILE TABLE</a:t>
            </a:r>
            <a:r>
              <a:rPr lang="en-US" b="1" dirty="0">
                <a:latin typeface="Consolas" panose="020B0609020204030204" pitchFamily="49" charset="0"/>
              </a:rPr>
              <a:t> </a:t>
            </a:r>
            <a:r>
              <a:rPr lang="en-US" sz="1800" b="1" dirty="0">
                <a:latin typeface="Consolas" panose="020B0609020204030204" pitchFamily="49" charset="0"/>
              </a:rPr>
              <a:t>WHOSE NAME CONTAINS LETTER N AND CHAT ID MUST BE IN DESCENDING ORDER?</a:t>
            </a:r>
            <a:endParaRPr lang="en-US" b="1" dirty="0"/>
          </a:p>
        </p:txBody>
      </p:sp>
      <p:sp>
        <p:nvSpPr>
          <p:cNvPr id="7" name="TextBox 6"/>
          <p:cNvSpPr txBox="1"/>
          <p:nvPr/>
        </p:nvSpPr>
        <p:spPr>
          <a:xfrm>
            <a:off x="1582157" y="3166262"/>
            <a:ext cx="8508199" cy="1477328"/>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ABOUT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CHATS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'%N%'</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0000FF"/>
                </a:solidFill>
                <a:latin typeface="Consolas" panose="020B0609020204030204" pitchFamily="49" charset="0"/>
              </a:rPr>
              <a:t>DESC</a:t>
            </a:r>
            <a:r>
              <a:rPr lang="en-US" sz="1800" dirty="0">
                <a:solidFill>
                  <a:srgbClr val="808080"/>
                </a:solidFill>
                <a:latin typeface="Consolas" panose="020B0609020204030204" pitchFamily="49" charset="0"/>
              </a:rPr>
              <a:t>;</a:t>
            </a:r>
            <a:endParaRPr lang="en-US" dirty="0"/>
          </a:p>
        </p:txBody>
      </p:sp>
      <p:pic>
        <p:nvPicPr>
          <p:cNvPr id="10" name="Picture 9"/>
          <p:cNvPicPr>
            <a:picLocks noChangeAspect="1"/>
          </p:cNvPicPr>
          <p:nvPr/>
        </p:nvPicPr>
        <p:blipFill>
          <a:blip r:embed="rId2"/>
          <a:stretch>
            <a:fillRect/>
          </a:stretch>
        </p:blipFill>
        <p:spPr>
          <a:xfrm>
            <a:off x="1052222" y="1310315"/>
            <a:ext cx="3387256" cy="1577549"/>
          </a:xfrm>
          <a:prstGeom prst="rect">
            <a:avLst/>
          </a:prstGeom>
        </p:spPr>
      </p:pic>
      <p:pic>
        <p:nvPicPr>
          <p:cNvPr id="11" name="Picture 10"/>
          <p:cNvPicPr>
            <a:picLocks noChangeAspect="1"/>
          </p:cNvPicPr>
          <p:nvPr/>
        </p:nvPicPr>
        <p:blipFill>
          <a:blip r:embed="rId3"/>
          <a:stretch>
            <a:fillRect/>
          </a:stretch>
        </p:blipFill>
        <p:spPr>
          <a:xfrm>
            <a:off x="4707172" y="1310086"/>
            <a:ext cx="4365266" cy="1577778"/>
          </a:xfrm>
          <a:prstGeom prst="rect">
            <a:avLst/>
          </a:prstGeom>
        </p:spPr>
      </p:pic>
      <p:sp>
        <p:nvSpPr>
          <p:cNvPr id="12" name="TextBox 11"/>
          <p:cNvSpPr txBox="1"/>
          <p:nvPr/>
        </p:nvSpPr>
        <p:spPr>
          <a:xfrm>
            <a:off x="636105" y="5363019"/>
            <a:ext cx="1168842" cy="369332"/>
          </a:xfrm>
          <a:prstGeom prst="rect">
            <a:avLst/>
          </a:prstGeom>
          <a:noFill/>
        </p:spPr>
        <p:txBody>
          <a:bodyPr wrap="square" rtlCol="0">
            <a:spAutoFit/>
          </a:bodyPr>
          <a:lstStyle/>
          <a:p>
            <a:r>
              <a:rPr lang="en-US" b="1" dirty="0"/>
              <a:t>OUTPUT:</a:t>
            </a:r>
          </a:p>
        </p:txBody>
      </p:sp>
      <p:pic>
        <p:nvPicPr>
          <p:cNvPr id="2" name="Picture 1"/>
          <p:cNvPicPr>
            <a:picLocks noChangeAspect="1"/>
          </p:cNvPicPr>
          <p:nvPr/>
        </p:nvPicPr>
        <p:blipFill>
          <a:blip r:embed="rId4"/>
          <a:stretch>
            <a:fillRect/>
          </a:stretch>
        </p:blipFill>
        <p:spPr>
          <a:xfrm>
            <a:off x="1748624" y="5036902"/>
            <a:ext cx="6099314" cy="10215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783" y="325960"/>
            <a:ext cx="10344647" cy="942028"/>
          </a:xfrm>
          <a:prstGeom prst="rect">
            <a:avLst/>
          </a:prstGeom>
          <a:noFill/>
        </p:spPr>
        <p:txBody>
          <a:bodyPr wrap="square">
            <a:spAutoFit/>
          </a:bodyPr>
          <a:lstStyle/>
          <a:p>
            <a:r>
              <a:rPr lang="en-US" sz="1800" b="1" dirty="0">
                <a:latin typeface="Consolas" panose="020B0609020204030204" pitchFamily="49" charset="0"/>
              </a:rPr>
              <a:t>2.WRITE A QUERY TO DISPLAY CONTACT_ID,NANE,PHONE NO,TIME,DATE OF THE MESSAGE AND MESSAGES FROM CHAT AND CONTACT TABLE BUT THE USER MUST BE IN ONLINE AND MESSAGE STARTS WITH 'G'?</a:t>
            </a:r>
          </a:p>
        </p:txBody>
      </p:sp>
      <p:sp>
        <p:nvSpPr>
          <p:cNvPr id="5" name="TextBox 4"/>
          <p:cNvSpPr txBox="1"/>
          <p:nvPr/>
        </p:nvSpPr>
        <p:spPr>
          <a:xfrm>
            <a:off x="1921235" y="3270898"/>
            <a:ext cx="6446520" cy="1754326"/>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CONTACT_ID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CONTACT1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CONTACT1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'YES'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'G%'</a:t>
            </a:r>
            <a:r>
              <a:rPr lang="en-US" sz="1800" dirty="0">
                <a:solidFill>
                  <a:srgbClr val="808080"/>
                </a:solidFill>
                <a:latin typeface="Consolas" panose="020B0609020204030204" pitchFamily="49" charset="0"/>
              </a:rPr>
              <a:t>;</a:t>
            </a:r>
            <a:endParaRPr lang="en-US" dirty="0"/>
          </a:p>
        </p:txBody>
      </p:sp>
      <p:pic>
        <p:nvPicPr>
          <p:cNvPr id="6" name="Picture 5"/>
          <p:cNvPicPr>
            <a:picLocks noChangeAspect="1"/>
          </p:cNvPicPr>
          <p:nvPr/>
        </p:nvPicPr>
        <p:blipFill>
          <a:blip r:embed="rId2"/>
          <a:stretch>
            <a:fillRect/>
          </a:stretch>
        </p:blipFill>
        <p:spPr>
          <a:xfrm>
            <a:off x="2129832" y="5362798"/>
            <a:ext cx="6029325" cy="561975"/>
          </a:xfrm>
          <a:prstGeom prst="rect">
            <a:avLst/>
          </a:prstGeom>
        </p:spPr>
      </p:pic>
      <p:sp>
        <p:nvSpPr>
          <p:cNvPr id="7" name="TextBox 6"/>
          <p:cNvSpPr txBox="1"/>
          <p:nvPr/>
        </p:nvSpPr>
        <p:spPr>
          <a:xfrm>
            <a:off x="890546" y="5526356"/>
            <a:ext cx="1311965" cy="369332"/>
          </a:xfrm>
          <a:prstGeom prst="rect">
            <a:avLst/>
          </a:prstGeom>
          <a:noFill/>
        </p:spPr>
        <p:txBody>
          <a:bodyPr wrap="square" rtlCol="0">
            <a:spAutoFit/>
          </a:bodyPr>
          <a:lstStyle/>
          <a:p>
            <a:r>
              <a:rPr lang="en-US" b="1" dirty="0"/>
              <a:t>OUTPUT:</a:t>
            </a:r>
          </a:p>
        </p:txBody>
      </p:sp>
      <p:pic>
        <p:nvPicPr>
          <p:cNvPr id="8" name="Picture 7"/>
          <p:cNvPicPr>
            <a:picLocks noChangeAspect="1"/>
          </p:cNvPicPr>
          <p:nvPr/>
        </p:nvPicPr>
        <p:blipFill>
          <a:blip r:embed="rId3"/>
          <a:stretch>
            <a:fillRect/>
          </a:stretch>
        </p:blipFill>
        <p:spPr>
          <a:xfrm>
            <a:off x="732514" y="1495202"/>
            <a:ext cx="4191000" cy="1543050"/>
          </a:xfrm>
          <a:prstGeom prst="rect">
            <a:avLst/>
          </a:prstGeom>
        </p:spPr>
      </p:pic>
      <p:pic>
        <p:nvPicPr>
          <p:cNvPr id="9" name="Picture 8"/>
          <p:cNvPicPr>
            <a:picLocks noChangeAspect="1"/>
          </p:cNvPicPr>
          <p:nvPr/>
        </p:nvPicPr>
        <p:blipFill>
          <a:blip r:embed="rId4"/>
          <a:stretch>
            <a:fillRect/>
          </a:stretch>
        </p:blipFill>
        <p:spPr>
          <a:xfrm>
            <a:off x="5144495" y="1495202"/>
            <a:ext cx="4643562" cy="1543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8353" y="1310185"/>
            <a:ext cx="5112855" cy="1717057"/>
          </a:xfrm>
          <a:prstGeom prst="rect">
            <a:avLst/>
          </a:prstGeom>
        </p:spPr>
      </p:pic>
      <p:pic>
        <p:nvPicPr>
          <p:cNvPr id="7" name="Picture 6"/>
          <p:cNvPicPr>
            <a:picLocks noChangeAspect="1"/>
          </p:cNvPicPr>
          <p:nvPr/>
        </p:nvPicPr>
        <p:blipFill>
          <a:blip r:embed="rId3"/>
          <a:stretch>
            <a:fillRect/>
          </a:stretch>
        </p:blipFill>
        <p:spPr>
          <a:xfrm>
            <a:off x="5901234" y="1326818"/>
            <a:ext cx="4619625" cy="1717057"/>
          </a:xfrm>
          <a:prstGeom prst="rect">
            <a:avLst/>
          </a:prstGeom>
        </p:spPr>
      </p:pic>
      <p:sp>
        <p:nvSpPr>
          <p:cNvPr id="9" name="TextBox 8"/>
          <p:cNvSpPr txBox="1"/>
          <p:nvPr/>
        </p:nvSpPr>
        <p:spPr>
          <a:xfrm>
            <a:off x="206734" y="326002"/>
            <a:ext cx="10440063" cy="923330"/>
          </a:xfrm>
          <a:prstGeom prst="rect">
            <a:avLst/>
          </a:prstGeom>
          <a:noFill/>
        </p:spPr>
        <p:txBody>
          <a:bodyPr wrap="square">
            <a:spAutoFit/>
          </a:bodyPr>
          <a:lstStyle/>
          <a:p>
            <a:r>
              <a:rPr lang="en-US" b="1" dirty="0"/>
              <a:t>3.WRITE A QUERY TO DISPLAY  PROFILE_DP,STATUS_ID,CHAT_ID,MESSAGES, MESSAGE TIME AND MESSAGE DATE OF WHO ARE IN OFFLINE USING USER AND CHATS TABLE WHERE MESSAGES CONTAINS 'O'?</a:t>
            </a:r>
          </a:p>
        </p:txBody>
      </p:sp>
      <p:sp>
        <p:nvSpPr>
          <p:cNvPr id="11" name="TextBox 10"/>
          <p:cNvSpPr txBox="1"/>
          <p:nvPr/>
        </p:nvSpPr>
        <p:spPr>
          <a:xfrm>
            <a:off x="1709530" y="3121361"/>
            <a:ext cx="8054671" cy="1477328"/>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STATUS_ID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STATUS1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'NO'</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'%O%'</a:t>
            </a:r>
            <a:r>
              <a:rPr lang="en-US" sz="1800" dirty="0">
                <a:solidFill>
                  <a:srgbClr val="808080"/>
                </a:solidFill>
                <a:latin typeface="Consolas" panose="020B0609020204030204" pitchFamily="49" charset="0"/>
              </a:rPr>
              <a:t>;</a:t>
            </a:r>
            <a:endParaRPr lang="en-US" dirty="0"/>
          </a:p>
        </p:txBody>
      </p:sp>
      <p:sp>
        <p:nvSpPr>
          <p:cNvPr id="12" name="TextBox 11"/>
          <p:cNvSpPr txBox="1"/>
          <p:nvPr/>
        </p:nvSpPr>
        <p:spPr>
          <a:xfrm>
            <a:off x="858741" y="5168348"/>
            <a:ext cx="1614115" cy="379467"/>
          </a:xfrm>
          <a:prstGeom prst="rect">
            <a:avLst/>
          </a:prstGeom>
          <a:noFill/>
        </p:spPr>
        <p:txBody>
          <a:bodyPr wrap="square" rtlCol="0">
            <a:spAutoFit/>
          </a:bodyPr>
          <a:lstStyle/>
          <a:p>
            <a:r>
              <a:rPr lang="en-US" b="1" dirty="0"/>
              <a:t>OUTPUT:</a:t>
            </a:r>
          </a:p>
        </p:txBody>
      </p:sp>
      <p:pic>
        <p:nvPicPr>
          <p:cNvPr id="2" name="Picture 1"/>
          <p:cNvPicPr>
            <a:picLocks noChangeAspect="1"/>
          </p:cNvPicPr>
          <p:nvPr/>
        </p:nvPicPr>
        <p:blipFill>
          <a:blip r:embed="rId4"/>
          <a:stretch>
            <a:fillRect/>
          </a:stretch>
        </p:blipFill>
        <p:spPr>
          <a:xfrm>
            <a:off x="2146064" y="4977081"/>
            <a:ext cx="5800725" cy="762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5644" y="261116"/>
            <a:ext cx="9271222" cy="646331"/>
          </a:xfrm>
          <a:prstGeom prst="rect">
            <a:avLst/>
          </a:prstGeom>
          <a:noFill/>
        </p:spPr>
        <p:txBody>
          <a:bodyPr wrap="square">
            <a:spAutoFit/>
          </a:bodyPr>
          <a:lstStyle/>
          <a:p>
            <a:r>
              <a:rPr lang="en-US" b="1" dirty="0"/>
              <a:t>4.WRITE A QUERY TO DISPLAY ABOUT,STATUS TIME,STATUS DATE, MESSAGES,CHAT DATE, CHAT TIME,WHO KEPT STATUS IN MAY MONTH AND USER MUST BE IN ONLINE?</a:t>
            </a:r>
          </a:p>
        </p:txBody>
      </p:sp>
      <p:pic>
        <p:nvPicPr>
          <p:cNvPr id="4" name="Picture 3"/>
          <p:cNvPicPr>
            <a:picLocks noChangeAspect="1"/>
          </p:cNvPicPr>
          <p:nvPr/>
        </p:nvPicPr>
        <p:blipFill>
          <a:blip r:embed="rId2"/>
          <a:stretch>
            <a:fillRect/>
          </a:stretch>
        </p:blipFill>
        <p:spPr>
          <a:xfrm>
            <a:off x="416119" y="1157177"/>
            <a:ext cx="3419061" cy="1657350"/>
          </a:xfrm>
          <a:prstGeom prst="rect">
            <a:avLst/>
          </a:prstGeom>
        </p:spPr>
      </p:pic>
      <p:pic>
        <p:nvPicPr>
          <p:cNvPr id="5" name="Picture 4"/>
          <p:cNvPicPr>
            <a:picLocks noChangeAspect="1"/>
          </p:cNvPicPr>
          <p:nvPr/>
        </p:nvPicPr>
        <p:blipFill>
          <a:blip r:embed="rId3"/>
          <a:stretch>
            <a:fillRect/>
          </a:stretch>
        </p:blipFill>
        <p:spPr>
          <a:xfrm>
            <a:off x="3992879" y="1157177"/>
            <a:ext cx="4206241" cy="1667282"/>
          </a:xfrm>
          <a:prstGeom prst="rect">
            <a:avLst/>
          </a:prstGeom>
        </p:spPr>
      </p:pic>
      <p:pic>
        <p:nvPicPr>
          <p:cNvPr id="6" name="Picture 5"/>
          <p:cNvPicPr>
            <a:picLocks noChangeAspect="1"/>
          </p:cNvPicPr>
          <p:nvPr/>
        </p:nvPicPr>
        <p:blipFill>
          <a:blip r:embed="rId4"/>
          <a:stretch>
            <a:fillRect/>
          </a:stretch>
        </p:blipFill>
        <p:spPr>
          <a:xfrm>
            <a:off x="8356819" y="1125986"/>
            <a:ext cx="2878371" cy="1667282"/>
          </a:xfrm>
          <a:prstGeom prst="rect">
            <a:avLst/>
          </a:prstGeom>
        </p:spPr>
      </p:pic>
      <p:sp>
        <p:nvSpPr>
          <p:cNvPr id="8" name="TextBox 7"/>
          <p:cNvSpPr txBox="1"/>
          <p:nvPr/>
        </p:nvSpPr>
        <p:spPr>
          <a:xfrm>
            <a:off x="1836752" y="2913578"/>
            <a:ext cx="7193942" cy="2031325"/>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ABOUT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STATUS1 </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CHATS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STATUS1</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'2021-04-30'</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'2021-06-01'</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'YES'</a:t>
            </a:r>
            <a:r>
              <a:rPr lang="en-US" sz="1800" dirty="0">
                <a:solidFill>
                  <a:srgbClr val="808080"/>
                </a:solidFill>
                <a:latin typeface="Consolas" panose="020B0609020204030204" pitchFamily="49" charset="0"/>
              </a:rPr>
              <a:t>;</a:t>
            </a:r>
            <a:endParaRPr lang="en-US" dirty="0"/>
          </a:p>
        </p:txBody>
      </p:sp>
      <p:sp>
        <p:nvSpPr>
          <p:cNvPr id="9" name="TextBox 8"/>
          <p:cNvSpPr txBox="1"/>
          <p:nvPr/>
        </p:nvSpPr>
        <p:spPr>
          <a:xfrm>
            <a:off x="654659" y="5361053"/>
            <a:ext cx="1325217" cy="369332"/>
          </a:xfrm>
          <a:prstGeom prst="rect">
            <a:avLst/>
          </a:prstGeom>
          <a:noFill/>
        </p:spPr>
        <p:txBody>
          <a:bodyPr wrap="square" rtlCol="0">
            <a:spAutoFit/>
          </a:bodyPr>
          <a:lstStyle/>
          <a:p>
            <a:r>
              <a:rPr lang="en-US" b="1" dirty="0"/>
              <a:t>OUTPUT: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5649" y="5252984"/>
            <a:ext cx="6411220" cy="6287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1906" y="255886"/>
            <a:ext cx="10145864" cy="923330"/>
          </a:xfrm>
          <a:prstGeom prst="rect">
            <a:avLst/>
          </a:prstGeom>
          <a:noFill/>
        </p:spPr>
        <p:txBody>
          <a:bodyPr wrap="square">
            <a:spAutoFit/>
          </a:bodyPr>
          <a:lstStyle/>
          <a:p>
            <a:r>
              <a:rPr lang="en-US" b="1" dirty="0"/>
              <a:t>5.WRITE A QUERY TO DISPLAY CHAT_ID, MESSAGES,PROFILE_DP,PROFILE_ID,BLOCK_ID, NAME ABOUT OF WHO ARE IN ONLINE USING CHATS,PROFILE AND BLOCK LIST TABLE WHERE NAME STARTS WITH 'R' AND ENDS WITH 'N' AND CHAT_ID RANGE FROM 222 TO 227?</a:t>
            </a:r>
          </a:p>
        </p:txBody>
      </p:sp>
      <p:pic>
        <p:nvPicPr>
          <p:cNvPr id="4" name="Picture 3"/>
          <p:cNvPicPr>
            <a:picLocks noChangeAspect="1"/>
          </p:cNvPicPr>
          <p:nvPr/>
        </p:nvPicPr>
        <p:blipFill>
          <a:blip r:embed="rId2"/>
          <a:stretch>
            <a:fillRect/>
          </a:stretch>
        </p:blipFill>
        <p:spPr>
          <a:xfrm>
            <a:off x="341906" y="1390494"/>
            <a:ext cx="3488884" cy="1661817"/>
          </a:xfrm>
          <a:prstGeom prst="rect">
            <a:avLst/>
          </a:prstGeom>
        </p:spPr>
      </p:pic>
      <p:pic>
        <p:nvPicPr>
          <p:cNvPr id="5" name="Picture 4"/>
          <p:cNvPicPr>
            <a:picLocks noChangeAspect="1"/>
          </p:cNvPicPr>
          <p:nvPr/>
        </p:nvPicPr>
        <p:blipFill>
          <a:blip r:embed="rId3"/>
          <a:stretch>
            <a:fillRect/>
          </a:stretch>
        </p:blipFill>
        <p:spPr>
          <a:xfrm>
            <a:off x="3993969" y="1390494"/>
            <a:ext cx="3796396" cy="1661817"/>
          </a:xfrm>
          <a:prstGeom prst="rect">
            <a:avLst/>
          </a:prstGeom>
        </p:spPr>
      </p:pic>
      <p:pic>
        <p:nvPicPr>
          <p:cNvPr id="6" name="Picture 5"/>
          <p:cNvPicPr>
            <a:picLocks noChangeAspect="1"/>
          </p:cNvPicPr>
          <p:nvPr/>
        </p:nvPicPr>
        <p:blipFill>
          <a:blip r:embed="rId4"/>
          <a:stretch>
            <a:fillRect/>
          </a:stretch>
        </p:blipFill>
        <p:spPr>
          <a:xfrm>
            <a:off x="7997935" y="1390493"/>
            <a:ext cx="2590800" cy="1661817"/>
          </a:xfrm>
          <a:prstGeom prst="rect">
            <a:avLst/>
          </a:prstGeom>
        </p:spPr>
      </p:pic>
      <p:sp>
        <p:nvSpPr>
          <p:cNvPr id="8" name="TextBox 7"/>
          <p:cNvSpPr txBox="1"/>
          <p:nvPr/>
        </p:nvSpPr>
        <p:spPr>
          <a:xfrm>
            <a:off x="914401" y="3263589"/>
            <a:ext cx="9310976" cy="1754326"/>
          </a:xfrm>
          <a:prstGeom prst="rect">
            <a:avLst/>
          </a:prstGeom>
          <a:noFill/>
        </p:spPr>
        <p:txBody>
          <a:bodyPr wrap="square">
            <a:sp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MESSAGE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PROFILE_DP</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PROFILE_ID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BLOCKLIST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ABOUT</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CHATS </a:t>
            </a:r>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 </a:t>
            </a:r>
          </a:p>
          <a:p>
            <a:r>
              <a:rPr lang="en-US" sz="1800" dirty="0">
                <a:solidFill>
                  <a:srgbClr val="808080"/>
                </a:solidFill>
                <a:latin typeface="Consolas" panose="020B0609020204030204" pitchFamily="49" charset="0"/>
              </a:rPr>
              <a:t>INNER</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BLOCKLIST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PROFILE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BLOCKLIST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PHONE_NO</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ONLINE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'YES'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NAME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'R%N'</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CHATS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CHAT_ID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'CHAT222'</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'CHAT227'</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9" name="TextBox 8"/>
          <p:cNvSpPr txBox="1"/>
          <p:nvPr/>
        </p:nvSpPr>
        <p:spPr>
          <a:xfrm>
            <a:off x="527892" y="5505977"/>
            <a:ext cx="1558456" cy="369332"/>
          </a:xfrm>
          <a:prstGeom prst="rect">
            <a:avLst/>
          </a:prstGeom>
          <a:noFill/>
        </p:spPr>
        <p:txBody>
          <a:bodyPr wrap="square" rtlCol="0">
            <a:spAutoFit/>
          </a:bodyPr>
          <a:lstStyle/>
          <a:p>
            <a:r>
              <a:rPr lang="en-US" b="1" dirty="0"/>
              <a:t>OUTPUT:</a:t>
            </a:r>
          </a:p>
        </p:txBody>
      </p:sp>
      <p:pic>
        <p:nvPicPr>
          <p:cNvPr id="10" name="Picture 9"/>
          <p:cNvPicPr>
            <a:picLocks noChangeAspect="1"/>
          </p:cNvPicPr>
          <p:nvPr/>
        </p:nvPicPr>
        <p:blipFill>
          <a:blip r:embed="rId5"/>
          <a:stretch>
            <a:fillRect/>
          </a:stretch>
        </p:blipFill>
        <p:spPr>
          <a:xfrm>
            <a:off x="1682777" y="5229193"/>
            <a:ext cx="6578627" cy="758733"/>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46</TotalTime>
  <Words>2687</Words>
  <Application>Microsoft Office PowerPoint</Application>
  <PresentationFormat>Widescreen</PresentationFormat>
  <Paragraphs>283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Consolas</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Pranathi K S</dc:creator>
  <cp:lastModifiedBy>Pranathi K S</cp:lastModifiedBy>
  <cp:revision>52</cp:revision>
  <dcterms:created xsi:type="dcterms:W3CDTF">2021-06-10T13:29:00Z</dcterms:created>
  <dcterms:modified xsi:type="dcterms:W3CDTF">2021-06-11T14:09:09Z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